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</p:sldMasterIdLst>
  <p:notesMasterIdLst>
    <p:notesMasterId r:id="rId3"/>
  </p:notesMasterIdLst>
  <p:handoutMasterIdLst>
    <p:handoutMasterId r:id="rId4"/>
  </p:handoutMasterIdLst>
  <p:sldIdLst>
    <p:sldId id="702" r:id="rId2"/>
  </p:sldIdLst>
  <p:sldSz cx="9144000" cy="6858000" type="screen4x3"/>
  <p:notesSz cx="6797675" cy="98742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475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orient="horz" pos="3339">
          <p15:clr>
            <a:srgbClr val="A4A3A4"/>
          </p15:clr>
        </p15:guide>
        <p15:guide id="4" pos="5012">
          <p15:clr>
            <a:srgbClr val="A4A3A4"/>
          </p15:clr>
        </p15:guide>
        <p15:guide id="5" pos="3243">
          <p15:clr>
            <a:srgbClr val="A4A3A4"/>
          </p15:clr>
        </p15:guide>
        <p15:guide id="6" pos="23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chal Kunc" initials="M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9A0F"/>
    <a:srgbClr val="0063A2"/>
    <a:srgbClr val="FF9900"/>
    <a:srgbClr val="C03F2A"/>
    <a:srgbClr val="99CCFF"/>
    <a:srgbClr val="07D6DB"/>
    <a:srgbClr val="262626"/>
    <a:srgbClr val="C8C3B8"/>
    <a:srgbClr val="EC2D3B"/>
    <a:srgbClr val="0A6A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DA37D80-6434-44D0-A028-1B22A696006F}" styleName="Světlý styl 3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2DE63D5-997A-4646-A377-4702673A728D}" styleName="Světlý styl 2 – zvýraznění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Světlý styl 3 – zvýrazněn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41" autoAdjust="0"/>
    <p:restoredTop sz="97993" autoAdjust="0"/>
  </p:normalViewPr>
  <p:slideViewPr>
    <p:cSldViewPr snapToGrid="0">
      <p:cViewPr>
        <p:scale>
          <a:sx n="100" d="100"/>
          <a:sy n="100" d="100"/>
        </p:scale>
        <p:origin x="-1260" y="-432"/>
      </p:cViewPr>
      <p:guideLst>
        <p:guide orient="horz" pos="3475"/>
        <p:guide orient="horz" pos="2160"/>
        <p:guide orient="horz" pos="3339"/>
        <p:guide pos="5012"/>
        <p:guide pos="3243"/>
        <p:guide pos="2381"/>
      </p:guideLst>
    </p:cSldViewPr>
  </p:slideViewPr>
  <p:outlineViewPr>
    <p:cViewPr>
      <p:scale>
        <a:sx n="33" d="100"/>
        <a:sy n="33" d="100"/>
      </p:scale>
      <p:origin x="0" y="168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-2832" y="-78"/>
      </p:cViewPr>
      <p:guideLst>
        <p:guide orient="horz" pos="3110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303348479576107E-2"/>
          <c:y val="2.7722040546219504E-2"/>
          <c:w val="0.92400844782671299"/>
          <c:h val="0.799352512233843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57B7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14B-4B22-B77D-46BB0201B0D1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14B-4B22-B77D-46BB0201B0D1}"/>
              </c:ext>
            </c:extLst>
          </c:dPt>
          <c:dPt>
            <c:idx val="2"/>
            <c:invertIfNegative val="0"/>
            <c:bubble3D val="0"/>
            <c:spPr>
              <a:solidFill>
                <a:srgbClr val="F99A0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14B-4B22-B77D-46BB0201B0D1}"/>
              </c:ext>
            </c:extLst>
          </c:dPt>
          <c:dPt>
            <c:idx val="3"/>
            <c:invertIfNegative val="0"/>
            <c:bubble3D val="0"/>
            <c:spPr>
              <a:solidFill>
                <a:srgbClr val="00206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14B-4B22-B77D-46BB0201B0D1}"/>
              </c:ext>
            </c:extLst>
          </c:dPt>
          <c:dPt>
            <c:idx val="4"/>
            <c:invertIfNegative val="0"/>
            <c:bubble3D val="0"/>
            <c:spPr>
              <a:solidFill>
                <a:srgbClr val="FFB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14B-4B22-B77D-46BB0201B0D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14B-4B22-B77D-46BB0201B0D1}"/>
              </c:ext>
            </c:extLst>
          </c:dPt>
          <c:dPt>
            <c:idx val="6"/>
            <c:invertIfNegative val="0"/>
            <c:bubble3D val="0"/>
            <c:spPr>
              <a:solidFill>
                <a:srgbClr val="C03F2A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14B-4B22-B77D-46BB0201B0D1}"/>
              </c:ext>
            </c:extLst>
          </c:dPt>
          <c:dPt>
            <c:idx val="7"/>
            <c:invertIfNegative val="0"/>
            <c:bubble3D val="0"/>
            <c:spPr>
              <a:solidFill>
                <a:schemeClr val="tx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114B-4B22-B77D-46BB0201B0D1}"/>
              </c:ext>
            </c:extLst>
          </c:dPt>
          <c:dPt>
            <c:idx val="8"/>
            <c:invertIfNegative val="0"/>
            <c:bubble3D val="0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114B-4B22-B77D-46BB0201B0D1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114B-4B22-B77D-46BB0201B0D1}"/>
              </c:ext>
            </c:extLst>
          </c:dPt>
          <c:dPt>
            <c:idx val="1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114B-4B22-B77D-46BB0201B0D1}"/>
              </c:ext>
            </c:extLst>
          </c:dPt>
          <c:dPt>
            <c:idx val="11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114B-4B22-B77D-46BB0201B0D1}"/>
              </c:ext>
            </c:extLst>
          </c:dPt>
          <c:dLbls>
            <c:dLbl>
              <c:idx val="9"/>
              <c:layout>
                <c:manualLayout>
                  <c:x val="0"/>
                  <c:y val="6.29602941313893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14B-4B22-B77D-46BB0201B0D1}"/>
                </c:ext>
              </c:extLst>
            </c:dLbl>
            <c:dLbl>
              <c:idx val="10"/>
              <c:layout>
                <c:manualLayout>
                  <c:x val="-1.4232873342556684E-3"/>
                  <c:y val="6.013687991053953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114B-4B22-B77D-46BB0201B0D1}"/>
                </c:ext>
              </c:extLst>
            </c:dLbl>
            <c:dLbl>
              <c:idx val="11"/>
              <c:layout>
                <c:manualLayout>
                  <c:x val="1.4232873342555641E-3"/>
                  <c:y val="7.21069933039631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114B-4B22-B77D-46BB0201B0D1}"/>
                </c:ext>
              </c:extLst>
            </c:dLbl>
            <c:numFmt formatCode="0.0%" sourceLinked="0"/>
            <c:spPr>
              <a:noFill/>
              <a:ln>
                <a:noFill/>
              </a:ln>
            </c:spPr>
            <c:txPr>
              <a:bodyPr rot="0"/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List1!$A$2:$A$12</c:f>
              <c:strCache>
                <c:ptCount val="11"/>
                <c:pt idx="0">
                  <c:v>ANO</c:v>
                </c:pt>
                <c:pt idx="1">
                  <c:v>KSČM</c:v>
                </c:pt>
                <c:pt idx="2">
                  <c:v>ČSSD</c:v>
                </c:pt>
                <c:pt idx="3">
                  <c:v>ODS</c:v>
                </c:pt>
                <c:pt idx="4">
                  <c:v>Lidovci + Starostové</c:v>
                </c:pt>
                <c:pt idx="5">
                  <c:v>TOP09</c:v>
                </c:pt>
                <c:pt idx="6">
                  <c:v>SPD T. Okamury</c:v>
                </c:pt>
                <c:pt idx="7">
                  <c:v>Piráti</c:v>
                </c:pt>
                <c:pt idx="8">
                  <c:v>Zelení</c:v>
                </c:pt>
                <c:pt idx="9">
                  <c:v>Svobodní</c:v>
                </c:pt>
                <c:pt idx="10">
                  <c:v>Ostatní</c:v>
                </c:pt>
              </c:strCache>
            </c:strRef>
          </c:cat>
          <c:val>
            <c:numRef>
              <c:f>List1!$B$2:$B$12</c:f>
              <c:numCache>
                <c:formatCode>0.0%</c:formatCode>
                <c:ptCount val="11"/>
                <c:pt idx="0">
                  <c:v>0.27500000000000002</c:v>
                </c:pt>
                <c:pt idx="1">
                  <c:v>0.155</c:v>
                </c:pt>
                <c:pt idx="2">
                  <c:v>0.14000000000000001</c:v>
                </c:pt>
                <c:pt idx="3">
                  <c:v>0.1</c:v>
                </c:pt>
                <c:pt idx="4">
                  <c:v>0.09</c:v>
                </c:pt>
                <c:pt idx="5">
                  <c:v>7.4999999999999997E-2</c:v>
                </c:pt>
                <c:pt idx="6">
                  <c:v>4.4999999999999998E-2</c:v>
                </c:pt>
                <c:pt idx="7">
                  <c:v>3.5000000000000003E-2</c:v>
                </c:pt>
                <c:pt idx="8">
                  <c:v>0.03</c:v>
                </c:pt>
                <c:pt idx="9">
                  <c:v>2.5000000000000001E-2</c:v>
                </c:pt>
                <c:pt idx="10">
                  <c:v>0.03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114B-4B22-B77D-46BB0201B0D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7"/>
        <c:axId val="125817600"/>
        <c:axId val="126038400"/>
      </c:barChart>
      <c:catAx>
        <c:axId val="125817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b="1">
                <a:solidFill>
                  <a:srgbClr val="0063A2"/>
                </a:solidFill>
                <a:latin typeface="+mj-lt"/>
              </a:defRPr>
            </a:pPr>
            <a:endParaRPr lang="cs-CZ"/>
          </a:p>
        </c:txPr>
        <c:crossAx val="126038400"/>
        <c:crosses val="autoZero"/>
        <c:auto val="1"/>
        <c:lblAlgn val="ctr"/>
        <c:lblOffset val="100"/>
        <c:noMultiLvlLbl val="0"/>
      </c:catAx>
      <c:valAx>
        <c:axId val="126038400"/>
        <c:scaling>
          <c:orientation val="minMax"/>
          <c:max val="0.30000000000000004"/>
        </c:scaling>
        <c:delete val="1"/>
        <c:axPos val="l"/>
        <c:numFmt formatCode="0%" sourceLinked="0"/>
        <c:majorTickMark val="out"/>
        <c:minorTickMark val="none"/>
        <c:tickLblPos val="nextTo"/>
        <c:crossAx val="1258176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0.46759</cdr:x>
      <cdr:y>0.54345</cdr:y>
    </cdr:from>
    <cdr:to>
      <cdr:x>0.52444</cdr:x>
      <cdr:y>0.73526</cdr:y>
    </cdr:to>
    <cdr:sp macro="" textlink="">
      <cdr:nvSpPr>
        <cdr:cNvPr id="3" name="Obdélník 2"/>
        <cdr:cNvSpPr/>
      </cdr:nvSpPr>
      <cdr:spPr bwMode="auto">
        <a:xfrm xmlns:a="http://schemas.openxmlformats.org/drawingml/2006/main">
          <a:off x="4172308" y="2250133"/>
          <a:ext cx="507273" cy="79418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vertOverflow="clip" vert="horz" wrap="squar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cs-CZ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D31209-C76A-448E-A5C1-38C0EA3EFB09}" type="datetimeFigureOut">
              <a:rPr lang="cs-CZ" smtClean="0"/>
              <a:pPr/>
              <a:t>28.06.2017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F17A6A-1962-42E1-81F6-38814FF15B8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863851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03B51-7B08-4C45-84DC-091F8CCA0523}" type="datetimeFigureOut">
              <a:rPr lang="cs-CZ" smtClean="0"/>
              <a:pPr/>
              <a:t>28.06.2017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64C9F5-280E-4A72-8F92-8D3DB74387B2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17171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680519"/>
          </a:xfrm>
        </p:spPr>
        <p:txBody>
          <a:bodyPr/>
          <a:lstStyle>
            <a:lvl1pPr marL="342900" indent="-342900">
              <a:buClrTx/>
              <a:buFontTx/>
              <a:buBlip>
                <a:blip r:embed="rId2"/>
              </a:buBlip>
              <a:defRPr sz="2400"/>
            </a:lvl1pPr>
            <a:lvl2pPr marL="742950" indent="-285750">
              <a:buClrTx/>
              <a:buFontTx/>
              <a:buBlip>
                <a:blip r:embed="rId3"/>
              </a:buBlip>
              <a:defRPr sz="2200"/>
            </a:lvl2pPr>
            <a:lvl3pPr marL="1143000" indent="-228600">
              <a:buClrTx/>
              <a:buFontTx/>
              <a:buBlip>
                <a:blip r:embed="rId4"/>
              </a:buBlip>
              <a:defRPr sz="2000"/>
            </a:lvl3pPr>
            <a:lvl4pPr marL="1600200" indent="-228600">
              <a:buClrTx/>
              <a:buFontTx/>
              <a:buBlip>
                <a:blip r:embed="rId5"/>
              </a:buBlip>
              <a:defRPr sz="1800"/>
            </a:lvl4pPr>
            <a:lvl5pPr marL="2057400" indent="-228600">
              <a:buClrTx/>
              <a:buFont typeface="Wingdings" pitchFamily="2" charset="2"/>
              <a:buChar char="§"/>
              <a:defRPr sz="1600"/>
            </a:lvl5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nadpis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000" b="0">
                <a:solidFill>
                  <a:srgbClr val="0063A2"/>
                </a:solidFill>
              </a:defRPr>
            </a:lvl1pPr>
          </a:lstStyle>
          <a:p>
            <a:r>
              <a:rPr lang="cs-CZ" dirty="0"/>
              <a:t>Klepnutím lze upravit styl předlohy nadpisů</a:t>
            </a:r>
          </a:p>
        </p:txBody>
      </p:sp>
    </p:spTree>
    <p:extLst>
      <p:ext uri="{BB962C8B-B14F-4D97-AF65-F5344CB8AC3E}">
        <p14:creationId xmlns:p14="http://schemas.microsoft.com/office/powerpoint/2010/main" val="2552724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 - čís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680519"/>
          </a:xfrm>
        </p:spPr>
        <p:txBody>
          <a:bodyPr/>
          <a:lstStyle>
            <a:lvl1pPr marL="457200" indent="-457200">
              <a:buClrTx/>
              <a:buFont typeface="+mj-lt"/>
              <a:buAutoNum type="arabicParenR"/>
              <a:defRPr lang="cs-CZ" sz="1600" b="1" kern="1200" dirty="0" smtClean="0">
                <a:solidFill>
                  <a:srgbClr val="0063A2"/>
                </a:solidFill>
                <a:latin typeface="+mj-lt"/>
                <a:ea typeface="+mj-ea"/>
                <a:cs typeface="+mj-cs"/>
              </a:defRPr>
            </a:lvl1pPr>
            <a:lvl2pPr marL="742950" indent="-285750">
              <a:buClrTx/>
              <a:buFontTx/>
              <a:buBlip>
                <a:blip r:embed="rId2"/>
              </a:buBlip>
              <a:defRPr sz="1600"/>
            </a:lvl2pPr>
            <a:lvl3pPr marL="1143000" indent="-228600">
              <a:buClrTx/>
              <a:buFontTx/>
              <a:buBlip>
                <a:blip r:embed="rId3"/>
              </a:buBlip>
              <a:defRPr sz="1600"/>
            </a:lvl3pPr>
            <a:lvl4pPr marL="1600200" indent="-228600">
              <a:buClrTx/>
              <a:buFontTx/>
              <a:buBlip>
                <a:blip r:embed="rId4"/>
              </a:buBlip>
              <a:defRPr sz="1400"/>
            </a:lvl4pPr>
            <a:lvl5pPr marL="2000250" indent="-171450">
              <a:buClrTx/>
              <a:buFontTx/>
              <a:buBlip>
                <a:blip r:embed="rId5"/>
              </a:buBlip>
              <a:defRPr sz="1200"/>
            </a:lvl5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nadpis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000" b="0"/>
            </a:lvl1pPr>
          </a:lstStyle>
          <a:p>
            <a:r>
              <a:rPr lang="cs-CZ" dirty="0"/>
              <a:t>Klepnutím lze upravit styl předlohy nadpisů</a:t>
            </a:r>
          </a:p>
        </p:txBody>
      </p:sp>
    </p:spTree>
    <p:extLst>
      <p:ext uri="{BB962C8B-B14F-4D97-AF65-F5344CB8AC3E}">
        <p14:creationId xmlns:p14="http://schemas.microsoft.com/office/powerpoint/2010/main" val="1157197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marL="342900" indent="-342900">
              <a:buClrTx/>
              <a:buFont typeface="Wingdings" pitchFamily="2" charset="2"/>
              <a:buChar char="§"/>
              <a:defRPr sz="2800"/>
            </a:lvl1pPr>
            <a:lvl2pPr marL="742950" indent="-285750">
              <a:buClrTx/>
              <a:buFont typeface="Wingdings" pitchFamily="2" charset="2"/>
              <a:buChar char="§"/>
              <a:defRPr sz="2400"/>
            </a:lvl2pPr>
            <a:lvl3pPr marL="1143000" indent="-228600">
              <a:buClrTx/>
              <a:buFont typeface="Wingdings" pitchFamily="2" charset="2"/>
              <a:buChar char="§"/>
              <a:defRPr sz="2000"/>
            </a:lvl3pPr>
            <a:lvl4pPr marL="1600200" indent="-228600">
              <a:buClrTx/>
              <a:buFont typeface="Wingdings" pitchFamily="2" charset="2"/>
              <a:buChar char="§"/>
              <a:defRPr sz="1800"/>
            </a:lvl4pPr>
            <a:lvl5pPr marL="2057400" indent="-228600">
              <a:buClrTx/>
              <a:buFont typeface="Wingdings" pitchFamily="2" charset="2"/>
              <a:buChar char="§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marL="342900" indent="-342900">
              <a:buClrTx/>
              <a:buFont typeface="Wingdings" pitchFamily="2" charset="2"/>
              <a:buChar char="§"/>
              <a:defRPr sz="2800"/>
            </a:lvl1pPr>
            <a:lvl2pPr marL="742950" indent="-285750">
              <a:buClrTx/>
              <a:buFont typeface="Wingdings" pitchFamily="2" charset="2"/>
              <a:buChar char="§"/>
              <a:defRPr sz="2400"/>
            </a:lvl2pPr>
            <a:lvl3pPr marL="1143000" indent="-228600">
              <a:buClrTx/>
              <a:buFont typeface="Wingdings" pitchFamily="2" charset="2"/>
              <a:buChar char="§"/>
              <a:defRPr sz="2000"/>
            </a:lvl3pPr>
            <a:lvl4pPr marL="1600200" indent="-228600">
              <a:buClrTx/>
              <a:buFont typeface="Wingdings" pitchFamily="2" charset="2"/>
              <a:buChar char="§"/>
              <a:defRPr sz="1800"/>
            </a:lvl4pPr>
            <a:lvl5pPr marL="2057400" indent="-228600">
              <a:buClrTx/>
              <a:buFont typeface="Wingdings" pitchFamily="2" charset="2"/>
              <a:buChar char="§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nadpis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000" b="0"/>
            </a:lvl1pPr>
          </a:lstStyle>
          <a:p>
            <a:r>
              <a:rPr lang="cs-CZ" dirty="0"/>
              <a:t>Klepnutím lze upravit styl předlohy nadpisů</a:t>
            </a:r>
          </a:p>
        </p:txBody>
      </p:sp>
    </p:spTree>
    <p:extLst>
      <p:ext uri="{BB962C8B-B14F-4D97-AF65-F5344CB8AC3E}">
        <p14:creationId xmlns:p14="http://schemas.microsoft.com/office/powerpoint/2010/main" val="3016195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71827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457200" y="2358032"/>
            <a:ext cx="4040188" cy="3735264"/>
          </a:xfrm>
        </p:spPr>
        <p:txBody>
          <a:bodyPr/>
          <a:lstStyle>
            <a:lvl1pPr marL="342900" indent="-342900">
              <a:buClrTx/>
              <a:buFont typeface="Wingdings" pitchFamily="2" charset="2"/>
              <a:buChar char="§"/>
              <a:defRPr sz="2400"/>
            </a:lvl1pPr>
            <a:lvl2pPr marL="742950" indent="-285750">
              <a:buClrTx/>
              <a:buFont typeface="Wingdings" pitchFamily="2" charset="2"/>
              <a:buChar char="§"/>
              <a:defRPr sz="2000"/>
            </a:lvl2pPr>
            <a:lvl3pPr marL="1143000" indent="-228600">
              <a:buClrTx/>
              <a:buFont typeface="Wingdings" pitchFamily="2" charset="2"/>
              <a:buChar char="§"/>
              <a:defRPr sz="1800"/>
            </a:lvl3pPr>
            <a:lvl4pPr marL="1600200" indent="-228600">
              <a:buClrTx/>
              <a:buFont typeface="Wingdings" pitchFamily="2" charset="2"/>
              <a:buChar char="§"/>
              <a:defRPr sz="1600"/>
            </a:lvl4pPr>
            <a:lvl5pPr marL="2057400" indent="-228600">
              <a:buClrTx/>
              <a:buFont typeface="Wingdings" pitchFamily="2" charset="2"/>
              <a:buChar char="§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71827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358032"/>
            <a:ext cx="4041775" cy="3735264"/>
          </a:xfrm>
        </p:spPr>
        <p:txBody>
          <a:bodyPr/>
          <a:lstStyle>
            <a:lvl1pPr marL="342900" indent="-342900">
              <a:buClrTx/>
              <a:buFont typeface="Wingdings" pitchFamily="2" charset="2"/>
              <a:buChar char="§"/>
              <a:defRPr sz="2400"/>
            </a:lvl1pPr>
            <a:lvl2pPr marL="742950" indent="-285750">
              <a:buClrTx/>
              <a:buFont typeface="Wingdings" pitchFamily="2" charset="2"/>
              <a:buChar char="§"/>
              <a:defRPr sz="2000"/>
            </a:lvl2pPr>
            <a:lvl3pPr marL="1143000" indent="-228600">
              <a:buClrTx/>
              <a:buFont typeface="Wingdings" pitchFamily="2" charset="2"/>
              <a:buChar char="§"/>
              <a:defRPr sz="1800"/>
            </a:lvl3pPr>
            <a:lvl4pPr marL="1600200" indent="-228600">
              <a:buClrTx/>
              <a:buFont typeface="Wingdings" pitchFamily="2" charset="2"/>
              <a:buChar char="§"/>
              <a:defRPr sz="1600"/>
            </a:lvl4pPr>
            <a:lvl5pPr marL="2057400" indent="-228600">
              <a:buClrTx/>
              <a:buFont typeface="Wingdings" pitchFamily="2" charset="2"/>
              <a:buChar char="§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nadpis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000" b="0"/>
            </a:lvl1pPr>
          </a:lstStyle>
          <a:p>
            <a:r>
              <a:rPr lang="cs-CZ" dirty="0"/>
              <a:t>Klepnutím lze upravit styl předlohy nadpisů</a:t>
            </a:r>
          </a:p>
        </p:txBody>
      </p:sp>
    </p:spTree>
    <p:extLst>
      <p:ext uri="{BB962C8B-B14F-4D97-AF65-F5344CB8AC3E}">
        <p14:creationId xmlns:p14="http://schemas.microsoft.com/office/powerpoint/2010/main" val="340548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nadpis 1"/>
          <p:cNvSpPr>
            <a:spLocks noGrp="1"/>
          </p:cNvSpPr>
          <p:nvPr>
            <p:ph type="title"/>
          </p:nvPr>
        </p:nvSpPr>
        <p:spPr>
          <a:xfrm>
            <a:off x="251520" y="0"/>
            <a:ext cx="815759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000" b="0"/>
            </a:lvl1pPr>
          </a:lstStyle>
          <a:p>
            <a:r>
              <a:rPr lang="cs-CZ" dirty="0"/>
              <a:t>Klepnutím lze upravit styl předlohy nadpisů</a:t>
            </a:r>
          </a:p>
        </p:txBody>
      </p:sp>
    </p:spTree>
    <p:extLst>
      <p:ext uri="{BB962C8B-B14F-4D97-AF65-F5344CB8AC3E}">
        <p14:creationId xmlns:p14="http://schemas.microsoft.com/office/powerpoint/2010/main" val="219292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nadpis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000" b="0"/>
            </a:lvl1pPr>
          </a:lstStyle>
          <a:p>
            <a:r>
              <a:rPr lang="cs-CZ" dirty="0"/>
              <a:t>Klepnutím lze upravit styl předlohy nadpisů</a:t>
            </a:r>
          </a:p>
        </p:txBody>
      </p:sp>
      <p:cxnSp>
        <p:nvCxnSpPr>
          <p:cNvPr id="4" name="Přímá spojnice 3"/>
          <p:cNvCxnSpPr/>
          <p:nvPr userDrawn="1"/>
        </p:nvCxnSpPr>
        <p:spPr>
          <a:xfrm>
            <a:off x="295653" y="0"/>
            <a:ext cx="0" cy="6237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Přímá spojnice 4"/>
          <p:cNvCxnSpPr/>
          <p:nvPr userDrawn="1"/>
        </p:nvCxnSpPr>
        <p:spPr>
          <a:xfrm>
            <a:off x="8820472" y="7190"/>
            <a:ext cx="0" cy="6237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1032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Obrázek 20" descr="median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95536" y="352908"/>
            <a:ext cx="1296144" cy="1059868"/>
          </a:xfrm>
          <a:prstGeom prst="rect">
            <a:avLst/>
          </a:prstGeom>
        </p:spPr>
      </p:pic>
      <p:sp>
        <p:nvSpPr>
          <p:cNvPr id="25" name="Nadpis 1"/>
          <p:cNvSpPr>
            <a:spLocks noGrp="1"/>
          </p:cNvSpPr>
          <p:nvPr>
            <p:ph type="ctrTitle" hasCustomPrompt="1"/>
          </p:nvPr>
        </p:nvSpPr>
        <p:spPr>
          <a:xfrm>
            <a:off x="483665" y="2723466"/>
            <a:ext cx="4716016" cy="9326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cs-CZ" dirty="0"/>
              <a:t>Název prezentace</a:t>
            </a:r>
          </a:p>
        </p:txBody>
      </p:sp>
      <p:sp>
        <p:nvSpPr>
          <p:cNvPr id="27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499164" y="3964053"/>
            <a:ext cx="4716016" cy="42463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Datum</a:t>
            </a:r>
          </a:p>
        </p:txBody>
      </p:sp>
      <p:sp>
        <p:nvSpPr>
          <p:cNvPr id="67" name="Obdélník 66"/>
          <p:cNvSpPr/>
          <p:nvPr userDrawn="1"/>
        </p:nvSpPr>
        <p:spPr>
          <a:xfrm>
            <a:off x="5819671" y="5696416"/>
            <a:ext cx="178766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100" b="1" dirty="0">
                <a:solidFill>
                  <a:prstClr val="black">
                    <a:lumMod val="85000"/>
                    <a:lumOff val="15000"/>
                  </a:prstClr>
                </a:solidFill>
                <a:ea typeface="Times New Roman"/>
                <a:cs typeface="Times New Roman"/>
              </a:rPr>
              <a:t>Zpracováno exkluzivně pro:</a:t>
            </a:r>
            <a:endParaRPr lang="cs-CZ" sz="110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zi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median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66756" y="352908"/>
            <a:ext cx="1296144" cy="1059868"/>
          </a:xfrm>
          <a:prstGeom prst="rect">
            <a:avLst/>
          </a:prstGeom>
        </p:spPr>
      </p:pic>
      <p:sp>
        <p:nvSpPr>
          <p:cNvPr id="15" name="Nadpis 1"/>
          <p:cNvSpPr>
            <a:spLocks noGrp="1"/>
          </p:cNvSpPr>
          <p:nvPr>
            <p:ph type="ctrTitle" hasCustomPrompt="1"/>
          </p:nvPr>
        </p:nvSpPr>
        <p:spPr>
          <a:xfrm>
            <a:off x="666756" y="2901696"/>
            <a:ext cx="4716016" cy="932684"/>
          </a:xfrm>
          <a:prstGeom prst="rect">
            <a:avLst/>
          </a:prstGeom>
        </p:spPr>
        <p:txBody>
          <a:bodyPr lIns="0">
            <a:normAutofit/>
          </a:bodyPr>
          <a:lstStyle>
            <a:lvl1pPr algn="l">
              <a:lnSpc>
                <a:spcPct val="150000"/>
              </a:lnSpc>
              <a:defRPr sz="3200">
                <a:solidFill>
                  <a:srgbClr val="0063A2"/>
                </a:solidFill>
              </a:defRPr>
            </a:lvl1pPr>
          </a:lstStyle>
          <a:p>
            <a:r>
              <a:rPr lang="cs-CZ" dirty="0"/>
              <a:t>Název prezentace</a:t>
            </a:r>
          </a:p>
        </p:txBody>
      </p:sp>
      <p:pic>
        <p:nvPicPr>
          <p:cNvPr id="5" name="Picture 2" descr="Výsledek obrázku pro seznam 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61" y="6029140"/>
            <a:ext cx="2091520" cy="45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764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ezi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median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66756" y="352908"/>
            <a:ext cx="1296144" cy="1059868"/>
          </a:xfrm>
          <a:prstGeom prst="rect">
            <a:avLst/>
          </a:prstGeom>
        </p:spPr>
      </p:pic>
      <p:sp>
        <p:nvSpPr>
          <p:cNvPr id="15" name="Nadpis 1"/>
          <p:cNvSpPr>
            <a:spLocks noGrp="1"/>
          </p:cNvSpPr>
          <p:nvPr>
            <p:ph type="ctrTitle" hasCustomPrompt="1"/>
          </p:nvPr>
        </p:nvSpPr>
        <p:spPr>
          <a:xfrm>
            <a:off x="666756" y="2901696"/>
            <a:ext cx="4716016" cy="932684"/>
          </a:xfrm>
          <a:prstGeom prst="rect">
            <a:avLst/>
          </a:prstGeom>
        </p:spPr>
        <p:txBody>
          <a:bodyPr lIns="0">
            <a:normAutofit/>
          </a:bodyPr>
          <a:lstStyle>
            <a:lvl1pPr algn="l">
              <a:lnSpc>
                <a:spcPct val="150000"/>
              </a:lnSpc>
              <a:defRPr sz="3200">
                <a:solidFill>
                  <a:srgbClr val="0063A2"/>
                </a:solidFill>
              </a:defRPr>
            </a:lvl1pPr>
          </a:lstStyle>
          <a:p>
            <a:r>
              <a:rPr lang="cs-CZ" dirty="0"/>
              <a:t>Název prezentace</a:t>
            </a:r>
          </a:p>
        </p:txBody>
      </p:sp>
    </p:spTree>
    <p:extLst>
      <p:ext uri="{BB962C8B-B14F-4D97-AF65-F5344CB8AC3E}">
        <p14:creationId xmlns:p14="http://schemas.microsoft.com/office/powerpoint/2010/main" val="1174992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205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10" name="Obrázek 9" descr="median_logo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282216" y="6357958"/>
            <a:ext cx="519986" cy="422723"/>
          </a:xfrm>
          <a:prstGeom prst="rect">
            <a:avLst/>
          </a:prstGeom>
        </p:spPr>
      </p:pic>
      <p:cxnSp>
        <p:nvCxnSpPr>
          <p:cNvPr id="13" name="Přímá spojovací čára 12"/>
          <p:cNvCxnSpPr/>
          <p:nvPr/>
        </p:nvCxnSpPr>
        <p:spPr>
          <a:xfrm>
            <a:off x="323528" y="6272400"/>
            <a:ext cx="8496944" cy="0"/>
          </a:xfrm>
          <a:prstGeom prst="line">
            <a:avLst/>
          </a:prstGeom>
          <a:ln>
            <a:solidFill>
              <a:srgbClr val="AFCF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ovéPole 14"/>
          <p:cNvSpPr txBox="1"/>
          <p:nvPr/>
        </p:nvSpPr>
        <p:spPr>
          <a:xfrm>
            <a:off x="3995936" y="6423620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dirty="0">
                <a:solidFill>
                  <a:schemeClr val="bg1">
                    <a:lumMod val="50000"/>
                  </a:schemeClr>
                </a:solidFill>
              </a:rPr>
              <a:t>- </a:t>
            </a:r>
            <a:fld id="{161AEB07-D672-481A-912B-DAF8E9A7D388}" type="slidenum">
              <a:rPr lang="cs-CZ" sz="1200" smtClean="0">
                <a:solidFill>
                  <a:schemeClr val="bg1">
                    <a:lumMod val="50000"/>
                  </a:schemeClr>
                </a:solidFill>
              </a:rPr>
              <a:pPr algn="ctr"/>
              <a:t>‹#›</a:t>
            </a:fld>
            <a:r>
              <a:rPr lang="cs-CZ" sz="1200" dirty="0">
                <a:solidFill>
                  <a:schemeClr val="bg1">
                    <a:lumMod val="50000"/>
                  </a:schemeClr>
                </a:solidFill>
              </a:rPr>
              <a:t> -</a:t>
            </a:r>
          </a:p>
        </p:txBody>
      </p:sp>
      <p:sp>
        <p:nvSpPr>
          <p:cNvPr id="8" name="Zástupný symbol pro nadpis 1"/>
          <p:cNvSpPr>
            <a:spLocks noGrp="1"/>
          </p:cNvSpPr>
          <p:nvPr>
            <p:ph type="title"/>
          </p:nvPr>
        </p:nvSpPr>
        <p:spPr>
          <a:xfrm>
            <a:off x="323528" y="0"/>
            <a:ext cx="8136904" cy="69269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dirty="0"/>
              <a:t>Klepnutím lze upravit styl předlohy nadpisů</a:t>
            </a:r>
          </a:p>
        </p:txBody>
      </p:sp>
      <p:cxnSp>
        <p:nvCxnSpPr>
          <p:cNvPr id="5" name="Přímá spojnice 4"/>
          <p:cNvCxnSpPr/>
          <p:nvPr userDrawn="1"/>
        </p:nvCxnSpPr>
        <p:spPr>
          <a:xfrm>
            <a:off x="0" y="692696"/>
            <a:ext cx="8820472" cy="0"/>
          </a:xfrm>
          <a:prstGeom prst="line">
            <a:avLst/>
          </a:prstGeom>
          <a:ln w="19050" cap="rnd" cmpd="sng">
            <a:solidFill>
              <a:srgbClr val="0063A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864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3" r:id="rId3"/>
    <p:sldLayoutId id="2147483684" r:id="rId4"/>
    <p:sldLayoutId id="2147483685" r:id="rId5"/>
    <p:sldLayoutId id="2147483710" r:id="rId6"/>
    <p:sldLayoutId id="2147483662" r:id="rId7"/>
    <p:sldLayoutId id="2147483724" r:id="rId8"/>
    <p:sldLayoutId id="2147483725" r:id="rId9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000" kern="1200">
          <a:solidFill>
            <a:srgbClr val="0063A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Tx/>
        <a:buSzPct val="80000"/>
        <a:buFontTx/>
        <a:buBlip>
          <a:blip r:embed="rId1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Tx/>
        <a:buSzPct val="60000"/>
        <a:buFontTx/>
        <a:buBlip>
          <a:blip r:embed="rId1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SzPct val="60000"/>
        <a:buFontTx/>
        <a:buBlip>
          <a:blip r:embed="rId1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SzPct val="60000"/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4707" y="116632"/>
            <a:ext cx="8791789" cy="504056"/>
          </a:xfrm>
        </p:spPr>
        <p:txBody>
          <a:bodyPr>
            <a:noAutofit/>
          </a:bodyPr>
          <a:lstStyle/>
          <a:p>
            <a:r>
              <a:rPr lang="cs-CZ" sz="2800" dirty="0"/>
              <a:t>Sněmovní volební model, </a:t>
            </a:r>
            <a:r>
              <a:rPr lang="cs-CZ" sz="2800" dirty="0" smtClean="0"/>
              <a:t>červen 2017</a:t>
            </a:r>
            <a:endParaRPr lang="cs-CZ" sz="2800" dirty="0"/>
          </a:p>
        </p:txBody>
      </p:sp>
      <p:sp>
        <p:nvSpPr>
          <p:cNvPr id="5" name="Obdélník 4"/>
          <p:cNvSpPr/>
          <p:nvPr/>
        </p:nvSpPr>
        <p:spPr>
          <a:xfrm>
            <a:off x="241402" y="5823853"/>
            <a:ext cx="85880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 grafu jsou samostatně zahrnuty kandidující strany s aktuálním ziskem minimálně 2 % v modelu. Zbytek je v kategorii „ostatní strany“. Předpokládané zisky stran jsou zaokrouhleny na půl procenta</a:t>
            </a:r>
            <a:r>
              <a:rPr lang="cs-CZ" sz="1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STATISTICKÁ ODCHYLKA </a:t>
            </a:r>
            <a:r>
              <a:rPr lang="cs-CZ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činí +/- </a:t>
            </a:r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1 % u malých stran až +/- 3,5 % u největších stran.</a:t>
            </a:r>
          </a:p>
        </p:txBody>
      </p:sp>
      <p:graphicFrame>
        <p:nvGraphicFramePr>
          <p:cNvPr id="9" name="Zástupný symbol pro obsah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205978"/>
              </p:ext>
            </p:extLst>
          </p:nvPr>
        </p:nvGraphicFramePr>
        <p:xfrm>
          <a:off x="-1141" y="800707"/>
          <a:ext cx="9050043" cy="4552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Obdélník 12"/>
          <p:cNvSpPr/>
          <p:nvPr/>
        </p:nvSpPr>
        <p:spPr>
          <a:xfrm>
            <a:off x="241402" y="5203747"/>
            <a:ext cx="853683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Volební model zobrazuje odhad nejpravděpodobnějšího rozvržení podpory stran v hypotetických volbách do Sněmovny, pokud by se konaly v době dotazování. Volební model zohledňuje odlišnou míru pravděpodobnosti účasti respondentů u voleb (dle deklarované ochoty k účasti</a:t>
            </a:r>
            <a:r>
              <a:rPr lang="cs-CZ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). U </a:t>
            </a:r>
            <a:r>
              <a:rPr lang="cs-CZ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rozhodnutých voličů model zahrnuje hlavní preferovanou stranu, u váhajících zahrnuje všechny zvažované strany s intenzitou, která zohledňuje sílu příklonu k jednotlivým stranám.</a:t>
            </a:r>
          </a:p>
        </p:txBody>
      </p:sp>
    </p:spTree>
    <p:extLst>
      <p:ext uri="{BB962C8B-B14F-4D97-AF65-F5344CB8AC3E}">
        <p14:creationId xmlns:p14="http://schemas.microsoft.com/office/powerpoint/2010/main" val="176824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Mediannove">
      <a:dk1>
        <a:sysClr val="windowText" lastClr="000000"/>
      </a:dk1>
      <a:lt1>
        <a:sysClr val="window" lastClr="FFFFFF"/>
      </a:lt1>
      <a:dk2>
        <a:srgbClr val="005293"/>
      </a:dk2>
      <a:lt2>
        <a:srgbClr val="989B97"/>
      </a:lt2>
      <a:accent1>
        <a:srgbClr val="CE1C34"/>
      </a:accent1>
      <a:accent2>
        <a:srgbClr val="0070C0"/>
      </a:accent2>
      <a:accent3>
        <a:srgbClr val="249A50"/>
      </a:accent3>
      <a:accent4>
        <a:srgbClr val="2558B2"/>
      </a:accent4>
      <a:accent5>
        <a:srgbClr val="63317B"/>
      </a:accent5>
      <a:accent6>
        <a:srgbClr val="FFBF00"/>
      </a:accent6>
      <a:hlink>
        <a:srgbClr val="FFFFFF"/>
      </a:hlink>
      <a:folHlink>
        <a:srgbClr val="D8D8D8"/>
      </a:folHlink>
    </a:clrScheme>
    <a:fontScheme name="Kancelář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96002F"/>
    </a:custClr>
    <a:custClr name="Custom Color 2">
      <a:srgbClr val="CE1C34"/>
    </a:custClr>
    <a:custClr name="Custom Color 3">
      <a:srgbClr val="EC2D3B"/>
    </a:custClr>
    <a:custClr name="Custom Color 4">
      <a:srgbClr val="0C8346"/>
    </a:custClr>
    <a:custClr name="Custom Color 5">
      <a:srgbClr val="249A50"/>
    </a:custClr>
    <a:custClr name="Custom Color 6">
      <a:srgbClr val="33BF61"/>
    </a:custClr>
    <a:custClr name="Custom Color 7">
      <a:srgbClr val="294487"/>
    </a:custClr>
    <a:custClr name="Custom Color 8">
      <a:srgbClr val="3558B2"/>
    </a:custClr>
    <a:custClr name="Custom Color 9">
      <a:srgbClr val="4178D8"/>
    </a:custClr>
    <a:custClr name="Custom Color 10">
      <a:srgbClr val="63317B"/>
    </a:custClr>
    <a:custClr name="Custom Color 11">
      <a:srgbClr val="FFBF00"/>
    </a:custClr>
  </a:custClr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19519</TotalTime>
  <Words>125</Words>
  <Application>Microsoft Office PowerPoint</Application>
  <PresentationFormat>Předvádění na obrazovce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Motiv Office</vt:lpstr>
      <vt:lpstr>Sněmovní volební model, červen 2017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Vlasta Burdová</dc:creator>
  <cp:lastModifiedBy>Daniel Prokop</cp:lastModifiedBy>
  <cp:revision>2172</cp:revision>
  <cp:lastPrinted>2013-04-30T05:52:07Z</cp:lastPrinted>
  <dcterms:created xsi:type="dcterms:W3CDTF">2012-06-01T13:59:42Z</dcterms:created>
  <dcterms:modified xsi:type="dcterms:W3CDTF">2017-06-28T09:14:12Z</dcterms:modified>
</cp:coreProperties>
</file>