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C5F4"/>
    <a:srgbClr val="0070C0"/>
    <a:srgbClr val="DFDFDF"/>
    <a:srgbClr val="FFFFFF"/>
    <a:srgbClr val="F6BE98"/>
    <a:srgbClr val="ED7D31"/>
    <a:srgbClr val="CCC1DA"/>
    <a:srgbClr val="604A7B"/>
    <a:srgbClr val="111E6C"/>
    <a:srgbClr val="939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307" autoAdjust="0"/>
  </p:normalViewPr>
  <p:slideViewPr>
    <p:cSldViewPr>
      <p:cViewPr varScale="1">
        <p:scale>
          <a:sx n="59" d="100"/>
          <a:sy n="59" d="100"/>
        </p:scale>
        <p:origin x="-96" y="-1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96254259714883"/>
          <c:y val="1.543271999359301E-3"/>
          <c:w val="0.74966465064834209"/>
          <c:h val="0.8369097948617771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6BBA8B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1A936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A696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AF4248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551-42F2-8248-1A0328DF1862}"/>
              </c:ext>
            </c:extLst>
          </c:dPt>
          <c:dLbls>
            <c:dLbl>
              <c:idx val="0"/>
              <c:layout>
                <c:manualLayout>
                  <c:x val="6.4273710862940365E-3"/>
                  <c:y val="8.07230411526487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DA-4F08-A950-1163938E591E}"/>
                </c:ext>
              </c:extLst>
            </c:dLbl>
            <c:numFmt formatCode="#,##0.0&quot; 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určitě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určitě ne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51.5</c:v>
                </c:pt>
                <c:pt idx="1">
                  <c:v>11.5</c:v>
                </c:pt>
                <c:pt idx="2">
                  <c:v>9</c:v>
                </c:pt>
                <c:pt idx="3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7722040546219504E-2"/>
          <c:w val="1"/>
          <c:h val="0.740829799814676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111E6C"/>
              </a:solidFill>
              <a:ln w="2413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72-4274-8DE8-0A897FB1DA29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8575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E72-4274-8DE8-0A897FB1DA29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E72-4274-8DE8-0A897FB1DA29}"/>
              </c:ext>
            </c:extLst>
          </c:dPt>
          <c:dPt>
            <c:idx val="3"/>
            <c:invertIfNegative val="0"/>
            <c:bubble3D val="0"/>
            <c:spPr>
              <a:solidFill>
                <a:srgbClr val="3D2F4F"/>
              </a:solidFill>
              <a:ln>
                <a:solidFill>
                  <a:srgbClr val="464664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E72-4274-8DE8-0A897FB1DA29}"/>
              </c:ext>
            </c:extLst>
          </c:dPt>
          <c:dPt>
            <c:idx val="4"/>
            <c:invertIfNegative val="0"/>
            <c:bubble3D val="0"/>
            <c:spPr>
              <a:solidFill>
                <a:srgbClr val="604A7B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E72-4274-8DE8-0A897FB1DA29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E72-4274-8DE8-0A897FB1DA29}"/>
              </c:ext>
            </c:extLst>
          </c:dPt>
          <c:dPt>
            <c:idx val="6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E72-4274-8DE8-0A897FB1DA29}"/>
              </c:ext>
            </c:extLst>
          </c:dPt>
          <c:dPt>
            <c:idx val="7"/>
            <c:invertIfNegative val="0"/>
            <c:bubble3D val="0"/>
            <c:spPr>
              <a:solidFill>
                <a:srgbClr val="AF4248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E72-4274-8DE8-0A897FB1DA29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E72-4274-8DE8-0A897FB1DA29}"/>
              </c:ext>
            </c:extLst>
          </c:dPt>
          <c:dPt>
            <c:idx val="9"/>
            <c:invertIfNegative val="0"/>
            <c:bubble3D val="0"/>
            <c:spPr>
              <a:solidFill>
                <a:srgbClr val="A6A6A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5E72-4274-8DE8-0A897FB1DA29}"/>
              </c:ext>
            </c:extLst>
          </c:dPt>
          <c:dPt>
            <c:idx val="10"/>
            <c:invertIfNegative val="0"/>
            <c:bubble3D val="0"/>
            <c:spPr>
              <a:solidFill>
                <a:srgbClr val="57B24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B65E-4AB5-B074-424AF8CFBD03}"/>
              </c:ext>
            </c:extLst>
          </c:dPt>
          <c:dPt>
            <c:idx val="11"/>
            <c:invertIfNegative val="0"/>
            <c:bubble3D val="0"/>
            <c:spPr>
              <a:solidFill>
                <a:srgbClr val="A6A6A6"/>
              </a:solidFill>
              <a:ln>
                <a:solidFill>
                  <a:srgbClr val="A6A6A6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367B-444B-AAB8-21CDEE28F2D2}"/>
              </c:ext>
            </c:extLst>
          </c:dPt>
          <c:dLbls>
            <c:numFmt formatCode="#,##0.0&quot; &quot;%" sourceLinked="0"/>
            <c:spPr>
              <a:noFill/>
              <a:ln>
                <a:noFill/>
              </a:ln>
            </c:spPr>
            <c:txPr>
              <a:bodyPr rot="0" anchorCtr="0"/>
              <a:lstStyle/>
              <a:p>
                <a:pPr algn="ctr">
                  <a:defRPr lang="cs-CZ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ANO 2011</c:v>
                </c:pt>
                <c:pt idx="1">
                  <c:v>Spolu</c:v>
                </c:pt>
                <c:pt idx="2">
                  <c:v>Piráti + STAN</c:v>
                </c:pt>
                <c:pt idx="3">
                  <c:v>SPD</c:v>
                </c:pt>
                <c:pt idx="4">
                  <c:v>Přísaha</c:v>
                </c:pt>
                <c:pt idx="5">
                  <c:v>KSČM</c:v>
                </c:pt>
                <c:pt idx="6">
                  <c:v>ČSSD</c:v>
                </c:pt>
                <c:pt idx="7">
                  <c:v>Trikolóra Svobodní Soukromníci</c:v>
                </c:pt>
                <c:pt idx="8">
                  <c:v>Zelení</c:v>
                </c:pt>
                <c:pt idx="9">
                  <c:v>ostatní</c:v>
                </c:pt>
              </c:strCache>
            </c:strRef>
          </c:cat>
          <c:val>
            <c:numRef>
              <c:f>List1!$B$2:$B$11</c:f>
              <c:numCache>
                <c:formatCode>0.0%</c:formatCode>
                <c:ptCount val="10"/>
                <c:pt idx="0">
                  <c:v>0.26</c:v>
                </c:pt>
                <c:pt idx="1">
                  <c:v>0.215</c:v>
                </c:pt>
                <c:pt idx="2">
                  <c:v>0.2</c:v>
                </c:pt>
                <c:pt idx="3">
                  <c:v>7.0000000000000007E-2</c:v>
                </c:pt>
                <c:pt idx="4">
                  <c:v>6.5000000000000002E-2</c:v>
                </c:pt>
                <c:pt idx="5">
                  <c:v>0.06</c:v>
                </c:pt>
                <c:pt idx="6">
                  <c:v>4.4999999999999998E-2</c:v>
                </c:pt>
                <c:pt idx="7">
                  <c:v>0.03</c:v>
                </c:pt>
                <c:pt idx="8">
                  <c:v>2.5000000000000001E-2</c:v>
                </c:pt>
                <c:pt idx="9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5E72-4274-8DE8-0A897FB1DA2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7"/>
        <c:overlap val="-26"/>
        <c:axId val="134551424"/>
        <c:axId val="134575616"/>
      </c:barChart>
      <c:catAx>
        <c:axId val="13455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noFill/>
          </a:ln>
        </c:spPr>
        <c:txPr>
          <a:bodyPr rot="0" vert="horz"/>
          <a:lstStyle/>
          <a:p>
            <a:pPr algn="ctr">
              <a:defRPr lang="cs-CZ" sz="12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4575616"/>
        <c:crosses val="autoZero"/>
        <c:auto val="0"/>
        <c:lblAlgn val="ctr"/>
        <c:lblOffset val="100"/>
        <c:tickMarkSkip val="5"/>
        <c:noMultiLvlLbl val="0"/>
      </c:catAx>
      <c:valAx>
        <c:axId val="134575616"/>
        <c:scaling>
          <c:orientation val="minMax"/>
          <c:max val="0.35000000000000003"/>
        </c:scaling>
        <c:delete val="1"/>
        <c:axPos val="l"/>
        <c:numFmt formatCode="0%" sourceLinked="0"/>
        <c:majorTickMark val="out"/>
        <c:minorTickMark val="none"/>
        <c:tickLblPos val="nextTo"/>
        <c:crossAx val="134551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418963661860397E-2"/>
          <c:y val="0.12768312205108201"/>
          <c:w val="0.92428947077296397"/>
          <c:h val="0.69540265781521404"/>
        </c:manualLayout>
      </c:layout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ANO</c:v>
                </c:pt>
              </c:strCache>
            </c:strRef>
          </c:tx>
          <c:spPr>
            <a:ln w="28575" cap="rnd">
              <a:solidFill>
                <a:srgbClr val="282661"/>
              </a:solidFill>
              <a:prstDash val="solid"/>
              <a:headEnd w="lg" len="lg"/>
              <a:tailEnd w="sm" len="sm"/>
            </a:ln>
          </c:spPr>
          <c:marker>
            <c:symbol val="circle"/>
            <c:size val="3"/>
            <c:spPr>
              <a:solidFill>
                <a:srgbClr val="282661"/>
              </a:solidFill>
              <a:ln>
                <a:solidFill>
                  <a:srgbClr val="282661"/>
                </a:solidFill>
              </a:ln>
            </c:spPr>
          </c:marker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9CB-4304-BF83-AE407D0B7A1D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9CB-4304-BF83-AE407D0B7A1D}"/>
              </c:ext>
            </c:extLst>
          </c:dPt>
          <c:dPt>
            <c:idx val="1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9CB-4304-BF83-AE407D0B7A1D}"/>
              </c:ext>
            </c:extLst>
          </c:dPt>
          <c:dPt>
            <c:idx val="1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9CB-4304-BF83-AE407D0B7A1D}"/>
              </c:ext>
            </c:extLst>
          </c:dPt>
          <c:dPt>
            <c:idx val="2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396A-42FB-B463-50C2ABF12FBB}"/>
              </c:ext>
            </c:extLst>
          </c:dPt>
          <c:dPt>
            <c:idx val="3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9CB-4304-BF83-AE407D0B7A1D}"/>
              </c:ext>
            </c:extLst>
          </c:dPt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List1!$B$2:$AR$2</c:f>
              <c:numCache>
                <c:formatCode>0.00%</c:formatCode>
                <c:ptCount val="43"/>
                <c:pt idx="0">
                  <c:v>0.2964</c:v>
                </c:pt>
                <c:pt idx="1">
                  <c:v>0.315</c:v>
                </c:pt>
                <c:pt idx="2">
                  <c:v>0.315</c:v>
                </c:pt>
                <c:pt idx="3">
                  <c:v>0.28499999999999998</c:v>
                </c:pt>
                <c:pt idx="4">
                  <c:v>0.29499999999999998</c:v>
                </c:pt>
                <c:pt idx="5">
                  <c:v>0.30499999999999999</c:v>
                </c:pt>
                <c:pt idx="6">
                  <c:v>0.315</c:v>
                </c:pt>
                <c:pt idx="7">
                  <c:v>0.3</c:v>
                </c:pt>
                <c:pt idx="8">
                  <c:v>0.31</c:v>
                </c:pt>
                <c:pt idx="9">
                  <c:v>0.28499999999999998</c:v>
                </c:pt>
                <c:pt idx="10">
                  <c:v>0.28499999999999998</c:v>
                </c:pt>
                <c:pt idx="11">
                  <c:v>0.29499999999999998</c:v>
                </c:pt>
                <c:pt idx="12">
                  <c:v>0.3</c:v>
                </c:pt>
                <c:pt idx="13">
                  <c:v>0.33500000000000002</c:v>
                </c:pt>
                <c:pt idx="14">
                  <c:v>0.30499999999999999</c:v>
                </c:pt>
                <c:pt idx="15">
                  <c:v>0.29499999999999998</c:v>
                </c:pt>
                <c:pt idx="16">
                  <c:v>0.30499999999999999</c:v>
                </c:pt>
                <c:pt idx="17">
                  <c:v>0.28999999999999998</c:v>
                </c:pt>
                <c:pt idx="18">
                  <c:v>0.28499999999999998</c:v>
                </c:pt>
                <c:pt idx="19">
                  <c:v>0.29499999999999998</c:v>
                </c:pt>
                <c:pt idx="20">
                  <c:v>0.31</c:v>
                </c:pt>
                <c:pt idx="21">
                  <c:v>0.30499999999999999</c:v>
                </c:pt>
                <c:pt idx="22">
                  <c:v>0.30499999999999999</c:v>
                </c:pt>
                <c:pt idx="23">
                  <c:v>0.30499999999999999</c:v>
                </c:pt>
                <c:pt idx="24">
                  <c:v>0.3</c:v>
                </c:pt>
                <c:pt idx="25">
                  <c:v>0.3</c:v>
                </c:pt>
                <c:pt idx="26">
                  <c:v>0.29499999999999998</c:v>
                </c:pt>
                <c:pt idx="27">
                  <c:v>0.29499999999999998</c:v>
                </c:pt>
                <c:pt idx="28">
                  <c:v>0.29499999999999998</c:v>
                </c:pt>
                <c:pt idx="29">
                  <c:v>0.29499999999999998</c:v>
                </c:pt>
                <c:pt idx="30">
                  <c:v>0.29499999999999998</c:v>
                </c:pt>
                <c:pt idx="31">
                  <c:v>0.29499999999999998</c:v>
                </c:pt>
                <c:pt idx="32">
                  <c:v>0.28499999999999998</c:v>
                </c:pt>
                <c:pt idx="33">
                  <c:v>0.28499999999999998</c:v>
                </c:pt>
                <c:pt idx="34">
                  <c:v>0.28499999999999998</c:v>
                </c:pt>
                <c:pt idx="35">
                  <c:v>0.28499999999999998</c:v>
                </c:pt>
                <c:pt idx="36">
                  <c:v>0.26500000000000001</c:v>
                </c:pt>
                <c:pt idx="37">
                  <c:v>0.26500000000000001</c:v>
                </c:pt>
                <c:pt idx="38">
                  <c:v>0.245</c:v>
                </c:pt>
                <c:pt idx="39">
                  <c:v>0.21</c:v>
                </c:pt>
                <c:pt idx="40">
                  <c:v>0.23</c:v>
                </c:pt>
                <c:pt idx="41">
                  <c:v>0.26</c:v>
                </c:pt>
                <c:pt idx="42">
                  <c:v>0.26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F9CB-4304-BF83-AE407D0B7A1D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ODS</c:v>
                </c:pt>
              </c:strCache>
            </c:strRef>
          </c:tx>
          <c:spPr>
            <a:ln w="28575">
              <a:solidFill>
                <a:srgbClr val="2157AF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2157AF"/>
              </a:solidFill>
              <a:ln>
                <a:noFill/>
              </a:ln>
            </c:spPr>
          </c:marke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9CB-4304-BF83-AE407D0B7A1D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9CB-4304-BF83-AE407D0B7A1D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9CB-4304-BF83-AE407D0B7A1D}"/>
              </c:ext>
            </c:extLst>
          </c:dPt>
          <c:dPt>
            <c:idx val="1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9CB-4304-BF83-AE407D0B7A1D}"/>
              </c:ext>
            </c:extLst>
          </c:dPt>
          <c:dPt>
            <c:idx val="1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F9CB-4304-BF83-AE407D0B7A1D}"/>
              </c:ext>
            </c:extLst>
          </c:dPt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List1!$B$3:$AR$3</c:f>
              <c:numCache>
                <c:formatCode>0.00%</c:formatCode>
                <c:ptCount val="43"/>
                <c:pt idx="0">
                  <c:v>0.1132</c:v>
                </c:pt>
                <c:pt idx="1">
                  <c:v>0.13</c:v>
                </c:pt>
                <c:pt idx="2">
                  <c:v>0.12</c:v>
                </c:pt>
                <c:pt idx="3">
                  <c:v>0.12</c:v>
                </c:pt>
                <c:pt idx="4">
                  <c:v>0.13</c:v>
                </c:pt>
                <c:pt idx="5">
                  <c:v>0.14000000000000001</c:v>
                </c:pt>
                <c:pt idx="6">
                  <c:v>0.125</c:v>
                </c:pt>
                <c:pt idx="7">
                  <c:v>0.14000000000000001</c:v>
                </c:pt>
                <c:pt idx="8">
                  <c:v>0.14000000000000001</c:v>
                </c:pt>
                <c:pt idx="9">
                  <c:v>0.14000000000000001</c:v>
                </c:pt>
                <c:pt idx="10">
                  <c:v>0.12</c:v>
                </c:pt>
                <c:pt idx="11">
                  <c:v>0.13500000000000001</c:v>
                </c:pt>
                <c:pt idx="12">
                  <c:v>0.155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0.14499999999999999</c:v>
                </c:pt>
                <c:pt idx="16">
                  <c:v>0.14499999999999999</c:v>
                </c:pt>
                <c:pt idx="17">
                  <c:v>0.14499999999999999</c:v>
                </c:pt>
                <c:pt idx="18">
                  <c:v>0.125</c:v>
                </c:pt>
                <c:pt idx="19">
                  <c:v>0.13</c:v>
                </c:pt>
                <c:pt idx="20">
                  <c:v>0.125</c:v>
                </c:pt>
                <c:pt idx="21">
                  <c:v>0.115</c:v>
                </c:pt>
                <c:pt idx="22">
                  <c:v>0.125</c:v>
                </c:pt>
                <c:pt idx="23">
                  <c:v>0.125</c:v>
                </c:pt>
                <c:pt idx="24">
                  <c:v>0.14000000000000001</c:v>
                </c:pt>
                <c:pt idx="25">
                  <c:v>0.14000000000000001</c:v>
                </c:pt>
                <c:pt idx="26">
                  <c:v>0.13</c:v>
                </c:pt>
                <c:pt idx="27">
                  <c:v>0.13</c:v>
                </c:pt>
                <c:pt idx="28">
                  <c:v>0.13</c:v>
                </c:pt>
                <c:pt idx="29">
                  <c:v>0.13</c:v>
                </c:pt>
                <c:pt idx="30">
                  <c:v>0.13</c:v>
                </c:pt>
                <c:pt idx="31">
                  <c:v>0.11</c:v>
                </c:pt>
                <c:pt idx="32">
                  <c:v>0.13</c:v>
                </c:pt>
                <c:pt idx="33">
                  <c:v>0.13</c:v>
                </c:pt>
                <c:pt idx="34">
                  <c:v>0.105</c:v>
                </c:pt>
                <c:pt idx="35">
                  <c:v>0.105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F9CB-4304-BF83-AE407D0B7A1D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Piráti</c:v>
                </c:pt>
              </c:strCache>
            </c:strRef>
          </c:tx>
          <c:spPr>
            <a:ln w="28575">
              <a:solidFill>
                <a:schemeClr val="tx1">
                  <a:lumMod val="50000"/>
                </a:schemeClr>
              </a:solidFill>
              <a:prstDash val="solid"/>
            </a:ln>
          </c:spPr>
          <c:marker>
            <c:symbol val="circle"/>
            <c:size val="3"/>
            <c:spPr>
              <a:solidFill>
                <a:schemeClr val="tx1">
                  <a:lumMod val="50000"/>
                </a:schemeClr>
              </a:solidFill>
              <a:ln>
                <a:noFill/>
              </a:ln>
            </c:spPr>
          </c:marker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F9CB-4304-BF83-AE407D0B7A1D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E-F9CB-4304-BF83-AE407D0B7A1D}"/>
              </c:ext>
            </c:extLst>
          </c:dPt>
          <c:dPt>
            <c:idx val="1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F9CB-4304-BF83-AE407D0B7A1D}"/>
              </c:ext>
            </c:extLst>
          </c:dPt>
          <c:dPt>
            <c:idx val="1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F9CB-4304-BF83-AE407D0B7A1D}"/>
              </c:ext>
            </c:extLst>
          </c:dPt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List1!$B$4:$AR$4</c:f>
              <c:numCache>
                <c:formatCode>0.00%</c:formatCode>
                <c:ptCount val="43"/>
                <c:pt idx="0">
                  <c:v>0.1079</c:v>
                </c:pt>
                <c:pt idx="1">
                  <c:v>0.1</c:v>
                </c:pt>
                <c:pt idx="2">
                  <c:v>0.115</c:v>
                </c:pt>
                <c:pt idx="3">
                  <c:v>0.13</c:v>
                </c:pt>
                <c:pt idx="4">
                  <c:v>0.12</c:v>
                </c:pt>
                <c:pt idx="5">
                  <c:v>0.115</c:v>
                </c:pt>
                <c:pt idx="6">
                  <c:v>0.115</c:v>
                </c:pt>
                <c:pt idx="7">
                  <c:v>0.115</c:v>
                </c:pt>
                <c:pt idx="8">
                  <c:v>0.105</c:v>
                </c:pt>
                <c:pt idx="9">
                  <c:v>0.115</c:v>
                </c:pt>
                <c:pt idx="10">
                  <c:v>0.12</c:v>
                </c:pt>
                <c:pt idx="11">
                  <c:v>0.13</c:v>
                </c:pt>
                <c:pt idx="12">
                  <c:v>0.13500000000000001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0.14000000000000001</c:v>
                </c:pt>
                <c:pt idx="16">
                  <c:v>0.12</c:v>
                </c:pt>
                <c:pt idx="17">
                  <c:v>0.13</c:v>
                </c:pt>
                <c:pt idx="18">
                  <c:v>0.14000000000000001</c:v>
                </c:pt>
                <c:pt idx="19">
                  <c:v>0.14499999999999999</c:v>
                </c:pt>
                <c:pt idx="20">
                  <c:v>0.13500000000000001</c:v>
                </c:pt>
                <c:pt idx="21">
                  <c:v>0.125</c:v>
                </c:pt>
                <c:pt idx="22">
                  <c:v>0.125</c:v>
                </c:pt>
                <c:pt idx="23">
                  <c:v>0.125</c:v>
                </c:pt>
                <c:pt idx="24">
                  <c:v>0.115</c:v>
                </c:pt>
                <c:pt idx="25">
                  <c:v>0.115</c:v>
                </c:pt>
                <c:pt idx="26">
                  <c:v>0.12</c:v>
                </c:pt>
                <c:pt idx="27">
                  <c:v>0.12</c:v>
                </c:pt>
                <c:pt idx="28">
                  <c:v>0.12</c:v>
                </c:pt>
                <c:pt idx="29">
                  <c:v>0.12</c:v>
                </c:pt>
                <c:pt idx="30">
                  <c:v>0.12</c:v>
                </c:pt>
                <c:pt idx="31">
                  <c:v>0.125</c:v>
                </c:pt>
                <c:pt idx="32">
                  <c:v>0.12</c:v>
                </c:pt>
                <c:pt idx="33">
                  <c:v>0.13500000000000001</c:v>
                </c:pt>
                <c:pt idx="34">
                  <c:v>0.14000000000000001</c:v>
                </c:pt>
                <c:pt idx="35">
                  <c:v>0.14000000000000001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F9CB-4304-BF83-AE407D0B7A1D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SPD</c:v>
                </c:pt>
              </c:strCache>
            </c:strRef>
          </c:tx>
          <c:spPr>
            <a:ln w="28575">
              <a:solidFill>
                <a:srgbClr val="6F6F6F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6F6F6F"/>
              </a:solidFill>
              <a:ln>
                <a:noFill/>
              </a:ln>
            </c:spPr>
          </c:marker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5DB3-4A8F-A21C-21B1F8F80354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5DB3-4A8F-A21C-21B1F8F80354}"/>
              </c:ext>
            </c:extLst>
          </c:dPt>
          <c:dPt>
            <c:idx val="1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5DB3-4A8F-A21C-21B1F8F80354}"/>
              </c:ext>
            </c:extLst>
          </c:dPt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List1!$B$5:$AR$5</c:f>
              <c:numCache>
                <c:formatCode>0.00%</c:formatCode>
                <c:ptCount val="43"/>
                <c:pt idx="0">
                  <c:v>0.10639999999999999</c:v>
                </c:pt>
                <c:pt idx="1">
                  <c:v>0.105</c:v>
                </c:pt>
                <c:pt idx="2">
                  <c:v>0.09</c:v>
                </c:pt>
                <c:pt idx="3">
                  <c:v>9.5000000000000001E-2</c:v>
                </c:pt>
                <c:pt idx="4">
                  <c:v>8.5000000000000006E-2</c:v>
                </c:pt>
                <c:pt idx="5">
                  <c:v>0.09</c:v>
                </c:pt>
                <c:pt idx="6">
                  <c:v>8.5000000000000006E-2</c:v>
                </c:pt>
                <c:pt idx="7">
                  <c:v>8.5000000000000006E-2</c:v>
                </c:pt>
                <c:pt idx="8">
                  <c:v>0.08</c:v>
                </c:pt>
                <c:pt idx="9">
                  <c:v>8.5000000000000006E-2</c:v>
                </c:pt>
                <c:pt idx="10">
                  <c:v>0.09</c:v>
                </c:pt>
                <c:pt idx="11">
                  <c:v>0.1</c:v>
                </c:pt>
                <c:pt idx="12">
                  <c:v>0.08</c:v>
                </c:pt>
                <c:pt idx="13">
                  <c:v>7.0000000000000007E-2</c:v>
                </c:pt>
                <c:pt idx="14">
                  <c:v>8.5000000000000006E-2</c:v>
                </c:pt>
                <c:pt idx="15">
                  <c:v>7.4999999999999997E-2</c:v>
                </c:pt>
                <c:pt idx="16">
                  <c:v>0.1</c:v>
                </c:pt>
                <c:pt idx="17">
                  <c:v>9.5000000000000001E-2</c:v>
                </c:pt>
                <c:pt idx="18">
                  <c:v>0.09</c:v>
                </c:pt>
                <c:pt idx="19">
                  <c:v>8.5000000000000006E-2</c:v>
                </c:pt>
                <c:pt idx="20">
                  <c:v>7.4999999999999997E-2</c:v>
                </c:pt>
                <c:pt idx="21">
                  <c:v>0.08</c:v>
                </c:pt>
                <c:pt idx="22">
                  <c:v>7.4999999999999997E-2</c:v>
                </c:pt>
                <c:pt idx="23">
                  <c:v>7.4999999999999997E-2</c:v>
                </c:pt>
                <c:pt idx="24">
                  <c:v>7.4999999999999997E-2</c:v>
                </c:pt>
                <c:pt idx="25">
                  <c:v>7.4999999999999997E-2</c:v>
                </c:pt>
                <c:pt idx="26">
                  <c:v>0.06</c:v>
                </c:pt>
                <c:pt idx="27">
                  <c:v>0.06</c:v>
                </c:pt>
                <c:pt idx="28">
                  <c:v>0.06</c:v>
                </c:pt>
                <c:pt idx="29">
                  <c:v>0.06</c:v>
                </c:pt>
                <c:pt idx="30">
                  <c:v>0.06</c:v>
                </c:pt>
                <c:pt idx="31">
                  <c:v>7.4999999999999997E-2</c:v>
                </c:pt>
                <c:pt idx="32">
                  <c:v>8.5000000000000006E-2</c:v>
                </c:pt>
                <c:pt idx="33">
                  <c:v>7.4999999999999997E-2</c:v>
                </c:pt>
                <c:pt idx="34">
                  <c:v>8.5000000000000006E-2</c:v>
                </c:pt>
                <c:pt idx="35">
                  <c:v>8.5000000000000006E-2</c:v>
                </c:pt>
                <c:pt idx="36">
                  <c:v>0.09</c:v>
                </c:pt>
                <c:pt idx="37">
                  <c:v>0.1</c:v>
                </c:pt>
                <c:pt idx="38">
                  <c:v>0.1</c:v>
                </c:pt>
                <c:pt idx="39">
                  <c:v>0.115</c:v>
                </c:pt>
                <c:pt idx="40">
                  <c:v>0.09</c:v>
                </c:pt>
                <c:pt idx="41">
                  <c:v>0.08</c:v>
                </c:pt>
                <c:pt idx="42">
                  <c:v>7.0000000000000007E-2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D32-4151-A9FC-61C8B442BEBD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KSČM</c:v>
                </c:pt>
              </c:strCache>
            </c:strRef>
          </c:tx>
          <c:spPr>
            <a:ln w="28575">
              <a:solidFill>
                <a:srgbClr val="D22221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D22221"/>
              </a:solidFill>
              <a:ln>
                <a:noFill/>
              </a:ln>
            </c:spPr>
          </c:marker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2-5DB3-4A8F-A21C-21B1F8F80354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3-5DB3-4A8F-A21C-21B1F8F80354}"/>
              </c:ext>
            </c:extLst>
          </c:dPt>
          <c:dPt>
            <c:idx val="1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5DB3-4A8F-A21C-21B1F8F80354}"/>
              </c:ext>
            </c:extLst>
          </c:dPt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List1!$B$6:$AR$6</c:f>
              <c:numCache>
                <c:formatCode>0.00%</c:formatCode>
                <c:ptCount val="43"/>
                <c:pt idx="0">
                  <c:v>7.7600000000000002E-2</c:v>
                </c:pt>
                <c:pt idx="1">
                  <c:v>0.08</c:v>
                </c:pt>
                <c:pt idx="2">
                  <c:v>8.5000000000000006E-2</c:v>
                </c:pt>
                <c:pt idx="3">
                  <c:v>0.08</c:v>
                </c:pt>
                <c:pt idx="4">
                  <c:v>9.5000000000000001E-2</c:v>
                </c:pt>
                <c:pt idx="5">
                  <c:v>8.5000000000000006E-2</c:v>
                </c:pt>
                <c:pt idx="6">
                  <c:v>0.08</c:v>
                </c:pt>
                <c:pt idx="7">
                  <c:v>8.5000000000000006E-2</c:v>
                </c:pt>
                <c:pt idx="8">
                  <c:v>0.09</c:v>
                </c:pt>
                <c:pt idx="9">
                  <c:v>8.5000000000000006E-2</c:v>
                </c:pt>
                <c:pt idx="10">
                  <c:v>8.5000000000000006E-2</c:v>
                </c:pt>
                <c:pt idx="11">
                  <c:v>7.0000000000000007E-2</c:v>
                </c:pt>
                <c:pt idx="12">
                  <c:v>7.4999999999999997E-2</c:v>
                </c:pt>
                <c:pt idx="13">
                  <c:v>7.4999999999999997E-2</c:v>
                </c:pt>
                <c:pt idx="14">
                  <c:v>0.08</c:v>
                </c:pt>
                <c:pt idx="15">
                  <c:v>6.5000000000000002E-2</c:v>
                </c:pt>
                <c:pt idx="16">
                  <c:v>0.06</c:v>
                </c:pt>
                <c:pt idx="17">
                  <c:v>7.4999999999999997E-2</c:v>
                </c:pt>
                <c:pt idx="18">
                  <c:v>6.5000000000000002E-2</c:v>
                </c:pt>
                <c:pt idx="19">
                  <c:v>0.06</c:v>
                </c:pt>
                <c:pt idx="20">
                  <c:v>6.5000000000000002E-2</c:v>
                </c:pt>
                <c:pt idx="21">
                  <c:v>7.0000000000000007E-2</c:v>
                </c:pt>
                <c:pt idx="22">
                  <c:v>7.4999999999999997E-2</c:v>
                </c:pt>
                <c:pt idx="23">
                  <c:v>7.4999999999999997E-2</c:v>
                </c:pt>
                <c:pt idx="24">
                  <c:v>0.08</c:v>
                </c:pt>
                <c:pt idx="25">
                  <c:v>0.08</c:v>
                </c:pt>
                <c:pt idx="26">
                  <c:v>7.4999999999999997E-2</c:v>
                </c:pt>
                <c:pt idx="27">
                  <c:v>7.4999999999999997E-2</c:v>
                </c:pt>
                <c:pt idx="28">
                  <c:v>7.4999999999999997E-2</c:v>
                </c:pt>
                <c:pt idx="29">
                  <c:v>7.4999999999999997E-2</c:v>
                </c:pt>
                <c:pt idx="30">
                  <c:v>7.4999999999999997E-2</c:v>
                </c:pt>
                <c:pt idx="31">
                  <c:v>7.0000000000000007E-2</c:v>
                </c:pt>
                <c:pt idx="32">
                  <c:v>6.5000000000000002E-2</c:v>
                </c:pt>
                <c:pt idx="33">
                  <c:v>7.0000000000000007E-2</c:v>
                </c:pt>
                <c:pt idx="34">
                  <c:v>0.06</c:v>
                </c:pt>
                <c:pt idx="35">
                  <c:v>0.06</c:v>
                </c:pt>
                <c:pt idx="36">
                  <c:v>7.0000000000000007E-2</c:v>
                </c:pt>
                <c:pt idx="37">
                  <c:v>0.08</c:v>
                </c:pt>
                <c:pt idx="38">
                  <c:v>7.4999999999999997E-2</c:v>
                </c:pt>
                <c:pt idx="39">
                  <c:v>0.06</c:v>
                </c:pt>
                <c:pt idx="40">
                  <c:v>0.06</c:v>
                </c:pt>
                <c:pt idx="41">
                  <c:v>5.5E-2</c:v>
                </c:pt>
                <c:pt idx="42">
                  <c:v>0.06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A-3D32-4151-A9FC-61C8B442BEBD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ČSSD</c:v>
                </c:pt>
              </c:strCache>
            </c:strRef>
          </c:tx>
          <c:spPr>
            <a:ln w="28575">
              <a:solidFill>
                <a:srgbClr val="F2AA5D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F2AA5D"/>
              </a:solidFill>
              <a:ln>
                <a:noFill/>
              </a:ln>
            </c:spPr>
          </c:marker>
          <c:dPt>
            <c:idx val="0"/>
            <c:bubble3D val="0"/>
            <c:spPr>
              <a:ln w="28575">
                <a:solidFill>
                  <a:srgbClr val="F2AA5D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5DB3-4A8F-A21C-21B1F8F80354}"/>
              </c:ext>
            </c:extLst>
          </c:dPt>
          <c:dPt>
            <c:idx val="1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5DB3-4A8F-A21C-21B1F8F80354}"/>
              </c:ext>
            </c:extLst>
          </c:dPt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List1!$B$7:$AR$7</c:f>
              <c:numCache>
                <c:formatCode>0.00%</c:formatCode>
                <c:ptCount val="43"/>
                <c:pt idx="0">
                  <c:v>7.2700000000000001E-2</c:v>
                </c:pt>
                <c:pt idx="1">
                  <c:v>7.4999999999999997E-2</c:v>
                </c:pt>
                <c:pt idx="2">
                  <c:v>7.0000000000000007E-2</c:v>
                </c:pt>
                <c:pt idx="3">
                  <c:v>7.4999999999999997E-2</c:v>
                </c:pt>
                <c:pt idx="4">
                  <c:v>7.4999999999999997E-2</c:v>
                </c:pt>
                <c:pt idx="5">
                  <c:v>0.08</c:v>
                </c:pt>
                <c:pt idx="6">
                  <c:v>0.09</c:v>
                </c:pt>
                <c:pt idx="7">
                  <c:v>8.5000000000000006E-2</c:v>
                </c:pt>
                <c:pt idx="8">
                  <c:v>8.5000000000000006E-2</c:v>
                </c:pt>
                <c:pt idx="9">
                  <c:v>0.09</c:v>
                </c:pt>
                <c:pt idx="10">
                  <c:v>9.5000000000000001E-2</c:v>
                </c:pt>
                <c:pt idx="11">
                  <c:v>7.4999999999999997E-2</c:v>
                </c:pt>
                <c:pt idx="12">
                  <c:v>0.09</c:v>
                </c:pt>
                <c:pt idx="13">
                  <c:v>0.08</c:v>
                </c:pt>
                <c:pt idx="14">
                  <c:v>0.08</c:v>
                </c:pt>
                <c:pt idx="15">
                  <c:v>0.09</c:v>
                </c:pt>
                <c:pt idx="16">
                  <c:v>8.5000000000000006E-2</c:v>
                </c:pt>
                <c:pt idx="17">
                  <c:v>7.4999999999999997E-2</c:v>
                </c:pt>
                <c:pt idx="18">
                  <c:v>0.08</c:v>
                </c:pt>
                <c:pt idx="19">
                  <c:v>6.5000000000000002E-2</c:v>
                </c:pt>
                <c:pt idx="20">
                  <c:v>7.0000000000000007E-2</c:v>
                </c:pt>
                <c:pt idx="21">
                  <c:v>7.4999999999999997E-2</c:v>
                </c:pt>
                <c:pt idx="22">
                  <c:v>7.4999999999999997E-2</c:v>
                </c:pt>
                <c:pt idx="23">
                  <c:v>7.4999999999999997E-2</c:v>
                </c:pt>
                <c:pt idx="24">
                  <c:v>7.0000000000000007E-2</c:v>
                </c:pt>
                <c:pt idx="25">
                  <c:v>7.0000000000000007E-2</c:v>
                </c:pt>
                <c:pt idx="26">
                  <c:v>7.4999999999999997E-2</c:v>
                </c:pt>
                <c:pt idx="27">
                  <c:v>7.4999999999999997E-2</c:v>
                </c:pt>
                <c:pt idx="28">
                  <c:v>7.4999999999999997E-2</c:v>
                </c:pt>
                <c:pt idx="29">
                  <c:v>7.4999999999999997E-2</c:v>
                </c:pt>
                <c:pt idx="30">
                  <c:v>7.4999999999999997E-2</c:v>
                </c:pt>
                <c:pt idx="31">
                  <c:v>9.5000000000000001E-2</c:v>
                </c:pt>
                <c:pt idx="32">
                  <c:v>0.08</c:v>
                </c:pt>
                <c:pt idx="33">
                  <c:v>6.5000000000000002E-2</c:v>
                </c:pt>
                <c:pt idx="34">
                  <c:v>7.0000000000000007E-2</c:v>
                </c:pt>
                <c:pt idx="35">
                  <c:v>7.0000000000000007E-2</c:v>
                </c:pt>
                <c:pt idx="36">
                  <c:v>7.0000000000000007E-2</c:v>
                </c:pt>
                <c:pt idx="37">
                  <c:v>4.4999999999999998E-2</c:v>
                </c:pt>
                <c:pt idx="38">
                  <c:v>0.04</c:v>
                </c:pt>
                <c:pt idx="39">
                  <c:v>6.5000000000000002E-2</c:v>
                </c:pt>
                <c:pt idx="40">
                  <c:v>7.0000000000000007E-2</c:v>
                </c:pt>
                <c:pt idx="41">
                  <c:v>0.05</c:v>
                </c:pt>
                <c:pt idx="42">
                  <c:v>4.4999999999999998E-2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B-3D32-4151-A9FC-61C8B442BEBD}"/>
            </c:ext>
          </c:extLst>
        </c:ser>
        <c:ser>
          <c:idx val="6"/>
          <c:order val="6"/>
          <c:tx>
            <c:strRef>
              <c:f>List1!$A$8</c:f>
              <c:strCache>
                <c:ptCount val="1"/>
                <c:pt idx="0">
                  <c:v>KDU-ČSL</c:v>
                </c:pt>
              </c:strCache>
            </c:strRef>
          </c:tx>
          <c:spPr>
            <a:ln w="28575">
              <a:solidFill>
                <a:srgbClr val="EAC618"/>
              </a:solidFill>
            </a:ln>
          </c:spPr>
          <c:marker>
            <c:symbol val="circle"/>
            <c:size val="3"/>
            <c:spPr>
              <a:solidFill>
                <a:srgbClr val="FFC000"/>
              </a:solidFill>
              <a:ln>
                <a:noFill/>
              </a:ln>
            </c:spPr>
          </c:marker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List1!$B$8:$AR$8</c:f>
              <c:numCache>
                <c:formatCode>0.00%</c:formatCode>
                <c:ptCount val="43"/>
                <c:pt idx="0">
                  <c:v>5.8000000000000003E-2</c:v>
                </c:pt>
                <c:pt idx="1">
                  <c:v>0.06</c:v>
                </c:pt>
                <c:pt idx="2">
                  <c:v>0.05</c:v>
                </c:pt>
                <c:pt idx="3">
                  <c:v>0.06</c:v>
                </c:pt>
                <c:pt idx="4">
                  <c:v>5.5E-2</c:v>
                </c:pt>
                <c:pt idx="5">
                  <c:v>5.5E-2</c:v>
                </c:pt>
                <c:pt idx="6">
                  <c:v>4.4999999999999998E-2</c:v>
                </c:pt>
                <c:pt idx="7">
                  <c:v>5.5E-2</c:v>
                </c:pt>
                <c:pt idx="8">
                  <c:v>5.5E-2</c:v>
                </c:pt>
                <c:pt idx="9">
                  <c:v>5.5E-2</c:v>
                </c:pt>
                <c:pt idx="10">
                  <c:v>0.05</c:v>
                </c:pt>
                <c:pt idx="11">
                  <c:v>5.5E-2</c:v>
                </c:pt>
                <c:pt idx="12">
                  <c:v>4.4999999999999998E-2</c:v>
                </c:pt>
                <c:pt idx="13">
                  <c:v>0.06</c:v>
                </c:pt>
                <c:pt idx="14">
                  <c:v>0.05</c:v>
                </c:pt>
                <c:pt idx="15">
                  <c:v>4.4999999999999998E-2</c:v>
                </c:pt>
                <c:pt idx="16">
                  <c:v>5.5E-2</c:v>
                </c:pt>
                <c:pt idx="17">
                  <c:v>5.5E-2</c:v>
                </c:pt>
                <c:pt idx="18">
                  <c:v>0.06</c:v>
                </c:pt>
                <c:pt idx="19">
                  <c:v>0.05</c:v>
                </c:pt>
                <c:pt idx="20">
                  <c:v>5.5E-2</c:v>
                </c:pt>
                <c:pt idx="21">
                  <c:v>4.4999999999999998E-2</c:v>
                </c:pt>
                <c:pt idx="22">
                  <c:v>0.05</c:v>
                </c:pt>
                <c:pt idx="23">
                  <c:v>0.05</c:v>
                </c:pt>
                <c:pt idx="24">
                  <c:v>0.05</c:v>
                </c:pt>
                <c:pt idx="25">
                  <c:v>0.05</c:v>
                </c:pt>
                <c:pt idx="26">
                  <c:v>0.05</c:v>
                </c:pt>
                <c:pt idx="27">
                  <c:v>0.05</c:v>
                </c:pt>
                <c:pt idx="28">
                  <c:v>0.05</c:v>
                </c:pt>
                <c:pt idx="29">
                  <c:v>0.05</c:v>
                </c:pt>
                <c:pt idx="30">
                  <c:v>0.05</c:v>
                </c:pt>
                <c:pt idx="31">
                  <c:v>5.5E-2</c:v>
                </c:pt>
                <c:pt idx="32">
                  <c:v>0.05</c:v>
                </c:pt>
                <c:pt idx="33">
                  <c:v>0.05</c:v>
                </c:pt>
                <c:pt idx="34">
                  <c:v>4.4999999999999998E-2</c:v>
                </c:pt>
                <c:pt idx="35">
                  <c:v>4.4999999999999998E-2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C-3D32-4151-A9FC-61C8B442BEBD}"/>
            </c:ext>
          </c:extLst>
        </c:ser>
        <c:ser>
          <c:idx val="7"/>
          <c:order val="7"/>
          <c:tx>
            <c:strRef>
              <c:f>List1!$A$9</c:f>
              <c:strCache>
                <c:ptCount val="1"/>
                <c:pt idx="0">
                  <c:v>TOP 09</c:v>
                </c:pt>
              </c:strCache>
            </c:strRef>
          </c:tx>
          <c:spPr>
            <a:ln w="28575">
              <a:solidFill>
                <a:srgbClr val="7030A0"/>
              </a:solidFill>
            </a:ln>
          </c:spPr>
          <c:marker>
            <c:symbol val="circle"/>
            <c:size val="3"/>
            <c:spPr>
              <a:solidFill>
                <a:srgbClr val="7030A0"/>
              </a:solidFill>
              <a:ln w="12700">
                <a:noFill/>
              </a:ln>
            </c:spPr>
          </c:marker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List1!$B$9:$AR$9</c:f>
              <c:numCache>
                <c:formatCode>0.00%</c:formatCode>
                <c:ptCount val="43"/>
                <c:pt idx="0">
                  <c:v>5.3100000000000001E-2</c:v>
                </c:pt>
                <c:pt idx="1">
                  <c:v>4.4999999999999998E-2</c:v>
                </c:pt>
                <c:pt idx="2">
                  <c:v>5.5E-2</c:v>
                </c:pt>
                <c:pt idx="3">
                  <c:v>0.06</c:v>
                </c:pt>
                <c:pt idx="4">
                  <c:v>0.05</c:v>
                </c:pt>
                <c:pt idx="5">
                  <c:v>0.06</c:v>
                </c:pt>
                <c:pt idx="6">
                  <c:v>0.06</c:v>
                </c:pt>
                <c:pt idx="7">
                  <c:v>0.05</c:v>
                </c:pt>
                <c:pt idx="8">
                  <c:v>5.5E-2</c:v>
                </c:pt>
                <c:pt idx="9">
                  <c:v>0.06</c:v>
                </c:pt>
                <c:pt idx="10">
                  <c:v>5.5E-2</c:v>
                </c:pt>
                <c:pt idx="11">
                  <c:v>0.05</c:v>
                </c:pt>
                <c:pt idx="12">
                  <c:v>4.4999999999999998E-2</c:v>
                </c:pt>
                <c:pt idx="13">
                  <c:v>0.04</c:v>
                </c:pt>
                <c:pt idx="14">
                  <c:v>0.04</c:v>
                </c:pt>
                <c:pt idx="15">
                  <c:v>0.04</c:v>
                </c:pt>
                <c:pt idx="16">
                  <c:v>4.4999999999999998E-2</c:v>
                </c:pt>
                <c:pt idx="17">
                  <c:v>0.04</c:v>
                </c:pt>
                <c:pt idx="18">
                  <c:v>4.4999999999999998E-2</c:v>
                </c:pt>
                <c:pt idx="19">
                  <c:v>5.5E-2</c:v>
                </c:pt>
                <c:pt idx="20">
                  <c:v>5.5E-2</c:v>
                </c:pt>
                <c:pt idx="21">
                  <c:v>0.06</c:v>
                </c:pt>
                <c:pt idx="22">
                  <c:v>5.5E-2</c:v>
                </c:pt>
                <c:pt idx="23">
                  <c:v>5.5E-2</c:v>
                </c:pt>
                <c:pt idx="24">
                  <c:v>4.4999999999999998E-2</c:v>
                </c:pt>
                <c:pt idx="25">
                  <c:v>4.4999999999999998E-2</c:v>
                </c:pt>
                <c:pt idx="26">
                  <c:v>5.5E-2</c:v>
                </c:pt>
                <c:pt idx="27">
                  <c:v>5.5E-2</c:v>
                </c:pt>
                <c:pt idx="28">
                  <c:v>5.5E-2</c:v>
                </c:pt>
                <c:pt idx="29">
                  <c:v>5.5E-2</c:v>
                </c:pt>
                <c:pt idx="30">
                  <c:v>5.5E-2</c:v>
                </c:pt>
                <c:pt idx="31">
                  <c:v>6.5000000000000002E-2</c:v>
                </c:pt>
                <c:pt idx="32">
                  <c:v>0.06</c:v>
                </c:pt>
                <c:pt idx="33">
                  <c:v>6.5000000000000002E-2</c:v>
                </c:pt>
                <c:pt idx="34">
                  <c:v>0.05</c:v>
                </c:pt>
                <c:pt idx="35">
                  <c:v>0.05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D-3D32-4151-A9FC-61C8B442BEBD}"/>
            </c:ext>
          </c:extLst>
        </c:ser>
        <c:ser>
          <c:idx val="8"/>
          <c:order val="8"/>
          <c:tx>
            <c:strRef>
              <c:f>List1!$A$10</c:f>
              <c:strCache>
                <c:ptCount val="1"/>
                <c:pt idx="0">
                  <c:v>STAN</c:v>
                </c:pt>
              </c:strCache>
            </c:strRef>
          </c:tx>
          <c:spPr>
            <a:ln w="28575">
              <a:solidFill>
                <a:srgbClr val="84C4F0"/>
              </a:solidFill>
            </a:ln>
          </c:spPr>
          <c:marker>
            <c:symbol val="circle"/>
            <c:size val="3"/>
            <c:spPr>
              <a:solidFill>
                <a:srgbClr val="84C4F0"/>
              </a:solidFill>
              <a:ln w="12700">
                <a:solidFill>
                  <a:srgbClr val="84C4F0"/>
                </a:solidFill>
              </a:ln>
            </c:spPr>
          </c:marker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List1!$B$10:$AR$10</c:f>
              <c:numCache>
                <c:formatCode>0.00%</c:formatCode>
                <c:ptCount val="43"/>
                <c:pt idx="0">
                  <c:v>5.1799999999999999E-2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4.4999999999999998E-2</c:v>
                </c:pt>
                <c:pt idx="5">
                  <c:v>0.04</c:v>
                </c:pt>
                <c:pt idx="6">
                  <c:v>0.04</c:v>
                </c:pt>
                <c:pt idx="7">
                  <c:v>0.04</c:v>
                </c:pt>
                <c:pt idx="8">
                  <c:v>3.5000000000000003E-2</c:v>
                </c:pt>
                <c:pt idx="9">
                  <c:v>4.4999999999999998E-2</c:v>
                </c:pt>
                <c:pt idx="10">
                  <c:v>5.5E-2</c:v>
                </c:pt>
                <c:pt idx="11">
                  <c:v>0.06</c:v>
                </c:pt>
                <c:pt idx="12">
                  <c:v>0.04</c:v>
                </c:pt>
                <c:pt idx="13">
                  <c:v>0.05</c:v>
                </c:pt>
                <c:pt idx="14">
                  <c:v>0.05</c:v>
                </c:pt>
                <c:pt idx="15">
                  <c:v>5.5E-2</c:v>
                </c:pt>
                <c:pt idx="16">
                  <c:v>0.05</c:v>
                </c:pt>
                <c:pt idx="17">
                  <c:v>0.05</c:v>
                </c:pt>
                <c:pt idx="18">
                  <c:v>0.06</c:v>
                </c:pt>
                <c:pt idx="19">
                  <c:v>0.05</c:v>
                </c:pt>
                <c:pt idx="20">
                  <c:v>5.5E-2</c:v>
                </c:pt>
                <c:pt idx="21">
                  <c:v>0.06</c:v>
                </c:pt>
                <c:pt idx="22">
                  <c:v>0.06</c:v>
                </c:pt>
                <c:pt idx="23">
                  <c:v>0.06</c:v>
                </c:pt>
                <c:pt idx="24">
                  <c:v>0.06</c:v>
                </c:pt>
                <c:pt idx="25">
                  <c:v>0.06</c:v>
                </c:pt>
                <c:pt idx="26">
                  <c:v>5.5E-2</c:v>
                </c:pt>
                <c:pt idx="27">
                  <c:v>5.5E-2</c:v>
                </c:pt>
                <c:pt idx="28">
                  <c:v>5.5E-2</c:v>
                </c:pt>
                <c:pt idx="29">
                  <c:v>5.5E-2</c:v>
                </c:pt>
                <c:pt idx="30">
                  <c:v>5.5E-2</c:v>
                </c:pt>
                <c:pt idx="31">
                  <c:v>0.05</c:v>
                </c:pt>
                <c:pt idx="32">
                  <c:v>6.5000000000000002E-2</c:v>
                </c:pt>
                <c:pt idx="33">
                  <c:v>7.4999999999999997E-2</c:v>
                </c:pt>
                <c:pt idx="34">
                  <c:v>0.105</c:v>
                </c:pt>
                <c:pt idx="35">
                  <c:v>0.105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E-3D32-4151-A9FC-61C8B442BEBD}"/>
            </c:ext>
          </c:extLst>
        </c:ser>
        <c:ser>
          <c:idx val="9"/>
          <c:order val="9"/>
          <c:tx>
            <c:strRef>
              <c:f>List1!$A$11</c:f>
              <c:strCache>
                <c:ptCount val="1"/>
                <c:pt idx="0">
                  <c:v>SPOLU</c:v>
                </c:pt>
              </c:strCache>
            </c:strRef>
          </c:tx>
          <c:spPr>
            <a:ln w="28575">
              <a:solidFill>
                <a:srgbClr val="0070C0"/>
              </a:solidFill>
              <a:headEnd type="none"/>
              <a:tailEnd type="none"/>
            </a:ln>
          </c:spPr>
          <c:marker>
            <c:symbol val="circle"/>
            <c:size val="3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List1!$B$11:$AR$11</c:f>
              <c:numCache>
                <c:formatCode>General</c:formatCode>
                <c:ptCount val="43"/>
                <c:pt idx="36" formatCode="0.00%">
                  <c:v>0.185</c:v>
                </c:pt>
                <c:pt idx="37" formatCode="0.00%">
                  <c:v>0.185</c:v>
                </c:pt>
                <c:pt idx="38" formatCode="0.00%">
                  <c:v>0.17499999999999999</c:v>
                </c:pt>
                <c:pt idx="39" formatCode="0.00%">
                  <c:v>0.17</c:v>
                </c:pt>
                <c:pt idx="40" formatCode="0.00%">
                  <c:v>0.19500000000000001</c:v>
                </c:pt>
                <c:pt idx="41" formatCode="0.00%">
                  <c:v>0.2</c:v>
                </c:pt>
                <c:pt idx="42" formatCode="0.00%">
                  <c:v>0.215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F-3D32-4151-A9FC-61C8B442BEBD}"/>
            </c:ext>
          </c:extLst>
        </c:ser>
        <c:ser>
          <c:idx val="10"/>
          <c:order val="10"/>
          <c:tx>
            <c:strRef>
              <c:f>List1!$A$12</c:f>
              <c:strCache>
                <c:ptCount val="1"/>
                <c:pt idx="0">
                  <c:v>Piráti a STAN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circle"/>
            <c:size val="3"/>
            <c:spPr>
              <a:solidFill>
                <a:srgbClr val="53E1B7"/>
              </a:solidFill>
              <a:ln w="9525">
                <a:solidFill>
                  <a:schemeClr val="accent4">
                    <a:lumMod val="75000"/>
                  </a:schemeClr>
                </a:solidFill>
              </a:ln>
            </c:spPr>
          </c:marker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List1!$B$12:$AR$12</c:f>
              <c:numCache>
                <c:formatCode>General</c:formatCode>
                <c:ptCount val="43"/>
                <c:pt idx="36" formatCode="0.00%">
                  <c:v>0.25</c:v>
                </c:pt>
                <c:pt idx="37" formatCode="0.00%">
                  <c:v>0.25</c:v>
                </c:pt>
                <c:pt idx="38" formatCode="0.00%">
                  <c:v>0.27500000000000002</c:v>
                </c:pt>
                <c:pt idx="39" formatCode="0.00%">
                  <c:v>0.27500000000000002</c:v>
                </c:pt>
                <c:pt idx="40" formatCode="0.00%">
                  <c:v>0.24</c:v>
                </c:pt>
                <c:pt idx="41" formatCode="0.00%">
                  <c:v>0.215</c:v>
                </c:pt>
                <c:pt idx="42" formatCode="0.00%">
                  <c:v>0.2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0-3D32-4151-A9FC-61C8B442BEBD}"/>
            </c:ext>
          </c:extLst>
        </c:ser>
        <c:ser>
          <c:idx val="11"/>
          <c:order val="11"/>
          <c:tx>
            <c:strRef>
              <c:f>List1!$A$13</c:f>
              <c:strCache>
                <c:ptCount val="1"/>
                <c:pt idx="0">
                  <c:v>Přísaha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circle"/>
            <c:size val="3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cat>
            <c:strRef>
              <c:f>List1!$B$1:$AR$1</c:f>
              <c:strCache>
                <c:ptCount val="43"/>
                <c:pt idx="0">
                  <c:v>volby – říjen 2017</c:v>
                </c:pt>
                <c:pt idx="1">
                  <c:v>prosinec 2017</c:v>
                </c:pt>
                <c:pt idx="2">
                  <c:v>leden 2018</c:v>
                </c:pt>
                <c:pt idx="3">
                  <c:v>únor 2018</c:v>
                </c:pt>
                <c:pt idx="4">
                  <c:v>březen 2018</c:v>
                </c:pt>
                <c:pt idx="5">
                  <c:v>duben 2018</c:v>
                </c:pt>
                <c:pt idx="6">
                  <c:v>červen 2018</c:v>
                </c:pt>
                <c:pt idx="7">
                  <c:v>červenec 2018</c:v>
                </c:pt>
                <c:pt idx="8">
                  <c:v>srpen 2018</c:v>
                </c:pt>
                <c:pt idx="9">
                  <c:v>září 2018</c:v>
                </c:pt>
                <c:pt idx="10">
                  <c:v>říjen 2018</c:v>
                </c:pt>
                <c:pt idx="11">
                  <c:v>listopad 2018</c:v>
                </c:pt>
                <c:pt idx="12">
                  <c:v>leden 2019</c:v>
                </c:pt>
                <c:pt idx="13">
                  <c:v>únor 2019</c:v>
                </c:pt>
                <c:pt idx="14">
                  <c:v>březen 2019</c:v>
                </c:pt>
                <c:pt idx="15">
                  <c:v>duben 2019</c:v>
                </c:pt>
                <c:pt idx="16">
                  <c:v>květen 2019</c:v>
                </c:pt>
                <c:pt idx="17">
                  <c:v>červen 2019</c:v>
                </c:pt>
                <c:pt idx="18">
                  <c:v>červenec 2019 </c:v>
                </c:pt>
                <c:pt idx="19">
                  <c:v>srpen 2019 </c:v>
                </c:pt>
                <c:pt idx="20">
                  <c:v>září 2019</c:v>
                </c:pt>
                <c:pt idx="21">
                  <c:v>říjen 2019</c:v>
                </c:pt>
                <c:pt idx="22">
                  <c:v>listopad 2019</c:v>
                </c:pt>
                <c:pt idx="23">
                  <c:v>prosinec 2019</c:v>
                </c:pt>
                <c:pt idx="24">
                  <c:v>leden 2020</c:v>
                </c:pt>
                <c:pt idx="25">
                  <c:v>únor 2020</c:v>
                </c:pt>
                <c:pt idx="26">
                  <c:v>březen 2020</c:v>
                </c:pt>
                <c:pt idx="27">
                  <c:v>duben 2020</c:v>
                </c:pt>
                <c:pt idx="28">
                  <c:v>květen 2020</c:v>
                </c:pt>
                <c:pt idx="29">
                  <c:v>červen 2020</c:v>
                </c:pt>
                <c:pt idx="30">
                  <c:v>červenec 2020</c:v>
                </c:pt>
                <c:pt idx="31">
                  <c:v>srpen 2020</c:v>
                </c:pt>
                <c:pt idx="32">
                  <c:v>září 2020</c:v>
                </c:pt>
                <c:pt idx="33">
                  <c:v>říjen 2020</c:v>
                </c:pt>
                <c:pt idx="34">
                  <c:v>listopad 2020</c:v>
                </c:pt>
                <c:pt idx="35">
                  <c:v>prosinec 2020</c:v>
                </c:pt>
                <c:pt idx="36">
                  <c:v>leden 2021</c:v>
                </c:pt>
                <c:pt idx="37">
                  <c:v>unor 2021</c:v>
                </c:pt>
                <c:pt idx="38">
                  <c:v>brezen 2021</c:v>
                </c:pt>
                <c:pt idx="39">
                  <c:v>duben 2021</c:v>
                </c:pt>
                <c:pt idx="40">
                  <c:v>kveten 2021</c:v>
                </c:pt>
                <c:pt idx="41">
                  <c:v>cerven 2021</c:v>
                </c:pt>
                <c:pt idx="42">
                  <c:v>cervenec 2021</c:v>
                </c:pt>
              </c:strCache>
            </c:strRef>
          </c:cat>
          <c:val>
            <c:numRef>
              <c:f>List1!$B$13:$AR$13</c:f>
              <c:numCache>
                <c:formatCode>General</c:formatCode>
                <c:ptCount val="43"/>
                <c:pt idx="39" formatCode="0.00%">
                  <c:v>2.5000000000000001E-2</c:v>
                </c:pt>
                <c:pt idx="40" formatCode="0.00%">
                  <c:v>0.04</c:v>
                </c:pt>
                <c:pt idx="41" formatCode="0.00%">
                  <c:v>0.06</c:v>
                </c:pt>
                <c:pt idx="42" formatCode="0.00%">
                  <c:v>6.5000000000000002E-2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A-EBC0-450D-8291-C08BFF851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241408"/>
        <c:axId val="146252160"/>
      </c:lineChart>
      <c:catAx>
        <c:axId val="146241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2580000"/>
          <a:lstStyle/>
          <a:p>
            <a:pPr algn="ctr">
              <a:defRPr lang="cs-CZ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6252160"/>
        <c:crosses val="autoZero"/>
        <c:auto val="1"/>
        <c:lblAlgn val="ctr"/>
        <c:lblOffset val="100"/>
        <c:tickMarkSkip val="2"/>
        <c:noMultiLvlLbl val="0"/>
      </c:catAx>
      <c:valAx>
        <c:axId val="146252160"/>
        <c:scaling>
          <c:orientation val="minMax"/>
          <c:max val="0.35000000000000003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.0&quot; &quot;%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6241408"/>
        <c:crosses val="autoZero"/>
        <c:crossBetween val="between"/>
      </c:valAx>
    </c:plotArea>
    <c:legend>
      <c:legendPos val="t"/>
      <c:legendEntry>
        <c:idx val="11"/>
        <c:txPr>
          <a:bodyPr/>
          <a:lstStyle/>
          <a:p>
            <a:pPr algn="ctr">
              <a:defRPr lang="cs-CZ" sz="11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>
        <c:manualLayout>
          <c:xMode val="edge"/>
          <c:yMode val="edge"/>
          <c:x val="7.6917835701685991E-2"/>
          <c:y val="0"/>
          <c:w val="0.78499799377692325"/>
          <c:h val="0.1358359168362446"/>
        </c:manualLayout>
      </c:layout>
      <c:overlay val="0"/>
      <c:txPr>
        <a:bodyPr/>
        <a:lstStyle/>
        <a:p>
          <a:pPr algn="ctr">
            <a:defRPr lang="cs-CZ"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94093893086039"/>
          <c:y val="5.9244479861606109E-2"/>
          <c:w val="0.75394085666901212"/>
          <c:h val="0.61658263989556383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1A936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F6-417E-9C1C-2786009399A4}"/>
              </c:ext>
            </c:extLst>
          </c:dPt>
          <c:dPt>
            <c:idx val="1"/>
            <c:bubble3D val="0"/>
            <c:spPr>
              <a:solidFill>
                <a:srgbClr val="FAB40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F6-417E-9C1C-2786009399A4}"/>
              </c:ext>
            </c:extLst>
          </c:dPt>
          <c:dPt>
            <c:idx val="2"/>
            <c:bubble3D val="0"/>
            <c:spPr>
              <a:solidFill>
                <a:srgbClr val="912929"/>
              </a:solidFill>
              <a:ln w="19050">
                <a:solidFill>
                  <a:schemeClr val="lt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74-427F-94DA-731FC675CDB9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74-427F-94DA-731FC675CDB9}"/>
              </c:ext>
            </c:extLst>
          </c:dPt>
          <c:dLbls>
            <c:dLbl>
              <c:idx val="0"/>
              <c:numFmt formatCode="#,##0.0&quot; &quot;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.0&quot; &quot;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546510016604162E-2"/>
                  <c:y val="-1.5256965745909451E-2"/>
                </c:manualLayout>
              </c:layout>
              <c:numFmt formatCode="#,##0.0&quot; &quot;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74-427F-94DA-731FC675CDB9}"/>
                </c:ext>
              </c:extLst>
            </c:dLbl>
            <c:dLbl>
              <c:idx val="3"/>
              <c:numFmt formatCode="#,##0.0&quot; &quot;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&quot; &quot;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jistá účast i strana</c:v>
                </c:pt>
                <c:pt idx="1">
                  <c:v>jistá účast, nejistá strana</c:v>
                </c:pt>
                <c:pt idx="2">
                  <c:v>nejistá účast, jistá strana</c:v>
                </c:pt>
                <c:pt idx="3">
                  <c:v>nejistá účast i strana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0.47</c:v>
                </c:pt>
                <c:pt idx="1">
                  <c:v>0.34499999999999997</c:v>
                </c:pt>
                <c:pt idx="2">
                  <c:v>0.05</c:v>
                </c:pt>
                <c:pt idx="3">
                  <c:v>0.13500000000000001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5F6-417E-9C1C-2786009399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650072297392252"/>
          <c:y val="0.73737796429629743"/>
          <c:w val="0.48354836482542124"/>
          <c:h val="0.262622035703702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435395761316277E-3"/>
          <c:y val="9.2082799232933773E-3"/>
          <c:w val="0.98078299721495243"/>
          <c:h val="0.76399552202638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jádro (plná barva)</c:v>
                </c:pt>
              </c:strCache>
            </c:strRef>
          </c:tx>
          <c:spPr>
            <a:solidFill>
              <a:srgbClr val="F99A0F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111E6C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D1-4CE0-9259-FFAD1E48A404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86-43B8-A17F-583F47072255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>
                <a:solidFill>
                  <a:srgbClr val="DFDFDF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D1-4CE0-9259-FFAD1E48A404}"/>
              </c:ext>
            </c:extLst>
          </c:dPt>
          <c:dPt>
            <c:idx val="3"/>
            <c:invertIfNegative val="0"/>
            <c:bubble3D val="0"/>
            <c:spPr>
              <a:solidFill>
                <a:srgbClr val="464664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ED1-4CE0-9259-FFAD1E48A404}"/>
              </c:ext>
            </c:extLst>
          </c:dPt>
          <c:dPt>
            <c:idx val="4"/>
            <c:invertIfNegative val="0"/>
            <c:bubble3D val="0"/>
            <c:spPr>
              <a:solidFill>
                <a:srgbClr val="604A7B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ED1-4CE0-9259-FFAD1E48A404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ED1-4CE0-9259-FFAD1E48A404}"/>
              </c:ext>
            </c:extLst>
          </c:dPt>
          <c:dPt>
            <c:idx val="6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ED1-4CE0-9259-FFAD1E48A404}"/>
              </c:ext>
            </c:extLst>
          </c:dPt>
          <c:dPt>
            <c:idx val="7"/>
            <c:invertIfNegative val="0"/>
            <c:bubble3D val="0"/>
            <c:spPr>
              <a:solidFill>
                <a:srgbClr val="AF4248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ED1-4CE0-9259-FFAD1E48A404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6-B5E2-48D2-A994-65D55F1985F4}"/>
              </c:ext>
            </c:extLst>
          </c:dPt>
          <c:dPt>
            <c:idx val="11"/>
            <c:invertIfNegative val="0"/>
            <c:bubble3D val="0"/>
            <c:spPr>
              <a:solidFill>
                <a:srgbClr val="3558B2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6493-436B-83BD-5F0C57CB1FA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15,5%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ED1-4CE0-9259-FFAD1E48A40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2.50516237693225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ED1-4CE0-9259-FFAD1E48A404}"/>
                </c:ext>
              </c:extLst>
            </c:dLbl>
            <c:dLbl>
              <c:idx val="7"/>
              <c:layout>
                <c:manualLayout>
                  <c:x val="0"/>
                  <c:y val="-2.0038085199205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ED1-4CE0-9259-FFAD1E48A404}"/>
                </c:ext>
              </c:extLst>
            </c:dLbl>
            <c:dLbl>
              <c:idx val="8"/>
              <c:layout>
                <c:manualLayout>
                  <c:x val="2.9623202198181555E-3"/>
                  <c:y val="-2.08763531411021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B5E2-48D2-A994-65D55F1985F4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493-436B-83BD-5F0C57CB1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List1!$A$2:$A$10</c:f>
              <c:strCache>
                <c:ptCount val="9"/>
                <c:pt idx="0">
                  <c:v>ANO 2011</c:v>
                </c:pt>
                <c:pt idx="1">
                  <c:v>SPOLU</c:v>
                </c:pt>
                <c:pt idx="2">
                  <c:v>Piráti a STAN</c:v>
                </c:pt>
                <c:pt idx="3">
                  <c:v>SPD</c:v>
                </c:pt>
                <c:pt idx="4">
                  <c:v>Přísaha</c:v>
                </c:pt>
                <c:pt idx="5">
                  <c:v>KSČM</c:v>
                </c:pt>
                <c:pt idx="6">
                  <c:v>ČSSD</c:v>
                </c:pt>
                <c:pt idx="7">
                  <c:v>Trikolóra Svobodní Soukromníci</c:v>
                </c:pt>
                <c:pt idx="8">
                  <c:v>Zelení</c:v>
                </c:pt>
              </c:strCache>
            </c:strRef>
          </c:cat>
          <c:val>
            <c:numRef>
              <c:f>List1!$B$2:$B$10</c:f>
              <c:numCache>
                <c:formatCode>0.0%</c:formatCode>
                <c:ptCount val="9"/>
                <c:pt idx="0">
                  <c:v>0.16</c:v>
                </c:pt>
                <c:pt idx="1">
                  <c:v>0.12</c:v>
                </c:pt>
                <c:pt idx="2">
                  <c:v>0.105</c:v>
                </c:pt>
                <c:pt idx="3">
                  <c:v>3.5000000000000003E-2</c:v>
                </c:pt>
                <c:pt idx="4">
                  <c:v>0.03</c:v>
                </c:pt>
                <c:pt idx="5">
                  <c:v>0.05</c:v>
                </c:pt>
                <c:pt idx="6">
                  <c:v>2.5000000000000001E-2</c:v>
                </c:pt>
                <c:pt idx="7">
                  <c:v>5.0000000000000001E-3</c:v>
                </c:pt>
                <c:pt idx="8">
                  <c:v>5.0000000000000001E-3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8ED1-4CE0-9259-FFAD1E48A40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dopočet potenciálu (celková výška sloupce)</c:v>
                </c:pt>
              </c:strCache>
            </c:strRef>
          </c:tx>
          <c:spPr>
            <a:solidFill>
              <a:srgbClr val="F99A0F">
                <a:alpha val="50000"/>
              </a:srgb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392B0"/>
              </a:solidFill>
              <a:ln w="127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8ED1-4CE0-9259-FFAD1E48A404}"/>
              </c:ext>
            </c:extLst>
          </c:dPt>
          <c:dPt>
            <c:idx val="1"/>
            <c:invertIfNegative val="0"/>
            <c:bubble3D val="0"/>
            <c:spPr>
              <a:solidFill>
                <a:srgbClr val="86C5F4"/>
              </a:solidFill>
              <a:ln>
                <a:solidFill>
                  <a:schemeClr val="bg1">
                    <a:lumMod val="8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C386-43B8-A17F-583F47072255}"/>
              </c:ext>
            </c:extLst>
          </c:dPt>
          <c:dPt>
            <c:idx val="2"/>
            <c:invertIfNegative val="0"/>
            <c:bubble3D val="0"/>
            <c:spPr>
              <a:solidFill>
                <a:srgbClr val="DFDFDF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8ED1-4CE0-9259-FFAD1E48A404}"/>
              </c:ext>
            </c:extLst>
          </c:dPt>
          <c:dPt>
            <c:idx val="3"/>
            <c:invertIfNegative val="0"/>
            <c:bubble3D val="0"/>
            <c:spPr>
              <a:solidFill>
                <a:srgbClr val="BDBCD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8ED1-4CE0-9259-FFAD1E48A404}"/>
              </c:ext>
            </c:extLst>
          </c:dPt>
          <c:dPt>
            <c:idx val="4"/>
            <c:invertIfNegative val="0"/>
            <c:bubble3D val="0"/>
            <c:spPr>
              <a:solidFill>
                <a:srgbClr val="CCC1DA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8ED1-4CE0-9259-FFAD1E48A404}"/>
              </c:ext>
            </c:extLst>
          </c:dPt>
          <c:dPt>
            <c:idx val="5"/>
            <c:invertIfNegative val="0"/>
            <c:bubble3D val="0"/>
            <c:spPr>
              <a:solidFill>
                <a:srgbClr val="D38A8E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8ED1-4CE0-9259-FFAD1E48A404}"/>
              </c:ext>
            </c:extLst>
          </c:dPt>
          <c:dPt>
            <c:idx val="6"/>
            <c:invertIfNegative val="0"/>
            <c:bubble3D val="0"/>
            <c:spPr>
              <a:solidFill>
                <a:srgbClr val="F6BE98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8ED1-4CE0-9259-FFAD1E48A404}"/>
              </c:ext>
            </c:extLst>
          </c:dPt>
          <c:dPt>
            <c:idx val="7"/>
            <c:invertIfNegative val="0"/>
            <c:bubble3D val="0"/>
            <c:spPr>
              <a:solidFill>
                <a:srgbClr val="EBCFD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8ED1-4CE0-9259-FFAD1E48A404}"/>
              </c:ext>
            </c:extLst>
          </c:dPt>
          <c:dPt>
            <c:idx val="8"/>
            <c:invertIfNegative val="0"/>
            <c:bubble3D val="0"/>
            <c:spPr>
              <a:solidFill>
                <a:srgbClr val="C8E7A7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B5E2-48D2-A994-65D55F1985F4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2">
                  <a:alpha val="5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6493-436B-83BD-5F0C57CB1FAF}"/>
              </c:ext>
            </c:extLst>
          </c:dPt>
          <c:cat>
            <c:strRef>
              <c:f>List1!$A$2:$A$10</c:f>
              <c:strCache>
                <c:ptCount val="9"/>
                <c:pt idx="0">
                  <c:v>ANO 2011</c:v>
                </c:pt>
                <c:pt idx="1">
                  <c:v>SPOLU</c:v>
                </c:pt>
                <c:pt idx="2">
                  <c:v>Piráti a STAN</c:v>
                </c:pt>
                <c:pt idx="3">
                  <c:v>SPD</c:v>
                </c:pt>
                <c:pt idx="4">
                  <c:v>Přísaha</c:v>
                </c:pt>
                <c:pt idx="5">
                  <c:v>KSČM</c:v>
                </c:pt>
                <c:pt idx="6">
                  <c:v>ČSSD</c:v>
                </c:pt>
                <c:pt idx="7">
                  <c:v>Trikolóra Svobodní Soukromníci</c:v>
                </c:pt>
                <c:pt idx="8">
                  <c:v>Zelení</c:v>
                </c:pt>
              </c:strCache>
            </c:strRef>
          </c:cat>
          <c:val>
            <c:numRef>
              <c:f>List1!$C$2:$C$10</c:f>
              <c:numCache>
                <c:formatCode>0.0%</c:formatCode>
                <c:ptCount val="9"/>
                <c:pt idx="0">
                  <c:v>0.14499999999999999</c:v>
                </c:pt>
                <c:pt idx="1">
                  <c:v>0.17499999999999999</c:v>
                </c:pt>
                <c:pt idx="2">
                  <c:v>0.16000000000000003</c:v>
                </c:pt>
                <c:pt idx="3">
                  <c:v>0.09</c:v>
                </c:pt>
                <c:pt idx="4">
                  <c:v>8.5000000000000006E-2</c:v>
                </c:pt>
                <c:pt idx="5">
                  <c:v>4.4999999999999998E-2</c:v>
                </c:pt>
                <c:pt idx="6">
                  <c:v>6.5000000000000002E-2</c:v>
                </c:pt>
                <c:pt idx="7">
                  <c:v>6.9999999999999993E-2</c:v>
                </c:pt>
                <c:pt idx="8">
                  <c:v>6.5000000000000002E-2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5-8ED1-4CE0-9259-FFAD1E48A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63949568"/>
        <c:axId val="163955456"/>
      </c:barChart>
      <c:lineChart>
        <c:grouping val="standard"/>
        <c:varyColors val="0"/>
        <c:ser>
          <c:idx val="2"/>
          <c:order val="2"/>
          <c:tx>
            <c:strRef>
              <c:f>List1!$D$1</c:f>
              <c:strCache>
                <c:ptCount val="1"/>
                <c:pt idx="0">
                  <c:v>potenciál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numFmt formatCode="0.0%" sourceLinked="0"/>
            <c:spPr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7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List1!$A$2:$A$10</c:f>
              <c:strCache>
                <c:ptCount val="9"/>
                <c:pt idx="0">
                  <c:v>ANO 2011</c:v>
                </c:pt>
                <c:pt idx="1">
                  <c:v>SPOLU</c:v>
                </c:pt>
                <c:pt idx="2">
                  <c:v>Piráti a STAN</c:v>
                </c:pt>
                <c:pt idx="3">
                  <c:v>SPD</c:v>
                </c:pt>
                <c:pt idx="4">
                  <c:v>Přísaha</c:v>
                </c:pt>
                <c:pt idx="5">
                  <c:v>KSČM</c:v>
                </c:pt>
                <c:pt idx="6">
                  <c:v>ČSSD</c:v>
                </c:pt>
                <c:pt idx="7">
                  <c:v>Trikolóra Svobodní Soukromníci</c:v>
                </c:pt>
                <c:pt idx="8">
                  <c:v>Zelení</c:v>
                </c:pt>
              </c:strCache>
            </c:strRef>
          </c:cat>
          <c:val>
            <c:numRef>
              <c:f>List1!$D$2:$D$10</c:f>
              <c:numCache>
                <c:formatCode>0.0%</c:formatCode>
                <c:ptCount val="9"/>
                <c:pt idx="0">
                  <c:v>0.30499999999999999</c:v>
                </c:pt>
                <c:pt idx="1">
                  <c:v>0.29499999999999998</c:v>
                </c:pt>
                <c:pt idx="2">
                  <c:v>0.26500000000000001</c:v>
                </c:pt>
                <c:pt idx="3">
                  <c:v>0.125</c:v>
                </c:pt>
                <c:pt idx="4">
                  <c:v>0.115</c:v>
                </c:pt>
                <c:pt idx="5">
                  <c:v>9.5000000000000001E-2</c:v>
                </c:pt>
                <c:pt idx="6">
                  <c:v>0.09</c:v>
                </c:pt>
                <c:pt idx="7">
                  <c:v>7.4999999999999997E-2</c:v>
                </c:pt>
                <c:pt idx="8">
                  <c:v>7.0000000000000007E-2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4-BB58-4B44-B859-345AE0C52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49568"/>
        <c:axId val="163955456"/>
      </c:lineChart>
      <c:catAx>
        <c:axId val="163949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chemeClr val="tx1">
                    <a:lumMod val="75000"/>
                  </a:schemeClr>
                </a:solidFill>
              </a:defRPr>
            </a:pPr>
            <a:endParaRPr lang="cs-CZ"/>
          </a:p>
        </c:txPr>
        <c:crossAx val="163955456"/>
        <c:crosses val="autoZero"/>
        <c:auto val="1"/>
        <c:lblAlgn val="ctr"/>
        <c:lblOffset val="100"/>
        <c:noMultiLvlLbl val="0"/>
      </c:catAx>
      <c:valAx>
        <c:axId val="163955456"/>
        <c:scaling>
          <c:orientation val="minMax"/>
          <c:max val="0.4"/>
        </c:scaling>
        <c:delete val="1"/>
        <c:axPos val="l"/>
        <c:numFmt formatCode="0.00%" sourceLinked="0"/>
        <c:majorTickMark val="out"/>
        <c:minorTickMark val="none"/>
        <c:tickLblPos val="nextTo"/>
        <c:crossAx val="163949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67451083770306364"/>
          <c:y val="0.54760582357265797"/>
          <c:w val="8.5337774798581637E-2"/>
          <c:h val="0.45304157972528714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rgbClr val="FFFFFF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30-4551-8F87-12C3B2883CC9}"/>
              </c:ext>
            </c:extLst>
          </c:dPt>
          <c:dPt>
            <c:idx val="1"/>
            <c:bubble3D val="0"/>
            <c:spPr>
              <a:solidFill>
                <a:srgbClr val="FFFFFF">
                  <a:lumMod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30-4551-8F87-12C3B2883CC9}"/>
              </c:ext>
            </c:extLst>
          </c:dPt>
          <c:dPt>
            <c:idx val="2"/>
            <c:bubble3D val="0"/>
            <c:spPr>
              <a:solidFill>
                <a:srgbClr val="EA696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30-4551-8F87-12C3B2883CC9}"/>
              </c:ext>
            </c:extLst>
          </c:dPt>
          <c:dPt>
            <c:idx val="3"/>
            <c:bubble3D val="0"/>
            <c:spPr>
              <a:solidFill>
                <a:srgbClr val="AF4248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30-4551-8F87-12C3B2883CC9}"/>
              </c:ext>
            </c:extLst>
          </c:dPt>
          <c:cat>
            <c:strRef>
              <c:f>List1!$A$2:$A$3</c:f>
              <c:strCache>
                <c:ptCount val="2"/>
                <c:pt idx="0">
                  <c:v>potenciál (celková výška sloupce)</c:v>
                </c:pt>
                <c:pt idx="1">
                  <c:v>jádro (plná barva)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6.5</c:v>
                </c:pt>
                <c:pt idx="1">
                  <c:v>29.5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730-4551-8F87-12C3B2883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>
        <c:manualLayout>
          <c:xMode val="edge"/>
          <c:yMode val="edge"/>
          <c:x val="0"/>
          <c:y val="4.5474544341489134E-2"/>
          <c:w val="0.65293790903692839"/>
          <c:h val="0.954525455658510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6F6F6F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0.46759</cdr:x>
      <cdr:y>0.54345</cdr:y>
    </cdr:from>
    <cdr:to>
      <cdr:x>0.52444</cdr:x>
      <cdr:y>0.73526</cdr:y>
    </cdr:to>
    <cdr:sp macro="" textlink="">
      <cdr:nvSpPr>
        <cdr:cNvPr id="3" name="Obdélník 2"/>
        <cdr:cNvSpPr/>
      </cdr:nvSpPr>
      <cdr:spPr bwMode="auto">
        <a:xfrm xmlns:a="http://schemas.openxmlformats.org/drawingml/2006/main">
          <a:off x="4172308" y="2250133"/>
          <a:ext cx="507273" cy="7941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cs-CZ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0.60749</cdr:x>
      <cdr:y>0.5</cdr:y>
    </cdr:from>
    <cdr:to>
      <cdr:x>0.78987</cdr:x>
      <cdr:y>1</cdr:y>
    </cdr:to>
    <cdr:sp macro="" textlink="">
      <cdr:nvSpPr>
        <cdr:cNvPr id="2" name="Obdélník 1">
          <a:extLst xmlns:a="http://schemas.openxmlformats.org/drawingml/2006/main">
            <a:ext uri="{FF2B5EF4-FFF2-40B4-BE49-F238E27FC236}">
              <a16:creationId xmlns:a16="http://schemas.microsoft.com/office/drawing/2014/main" xmlns="" id="{D32277B8-767B-41D1-8B27-57BD9CCB46DE}"/>
            </a:ext>
          </a:extLst>
        </cdr:cNvPr>
        <cdr:cNvSpPr/>
      </cdr:nvSpPr>
      <cdr:spPr>
        <a:xfrm xmlns:a="http://schemas.openxmlformats.org/drawingml/2006/main">
          <a:off x="2675488" y="528439"/>
          <a:ext cx="803232" cy="52843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0C82F-A118-4340-AF46-5BF7B263C6E3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C3BD0-4DD9-4199-A3A5-E89E065243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5344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544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2269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9118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8419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8582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202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3113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8582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719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59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://www.median.cz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gisurveys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834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043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441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20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78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767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7239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81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212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370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5341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/>
          <p:cNvSpPr/>
          <p:nvPr userDrawn="1"/>
        </p:nvSpPr>
        <p:spPr>
          <a:xfrm>
            <a:off x="0" y="1844824"/>
            <a:ext cx="9144000" cy="3240360"/>
          </a:xfrm>
          <a:prstGeom prst="rect">
            <a:avLst/>
          </a:prstGeom>
          <a:solidFill>
            <a:srgbClr val="E3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7" name="Obrázek 16" descr="median_abstract_motiv_C_pruhledne.png"/>
          <p:cNvPicPr>
            <a:picLocks noChangeAspect="1"/>
          </p:cNvPicPr>
          <p:nvPr userDrawn="1"/>
        </p:nvPicPr>
        <p:blipFill>
          <a:blip r:embed="rId2" cstate="print"/>
          <a:srcRect l="18400"/>
          <a:stretch>
            <a:fillRect/>
          </a:stretch>
        </p:blipFill>
        <p:spPr>
          <a:xfrm>
            <a:off x="0" y="1412776"/>
            <a:ext cx="5902345" cy="4468306"/>
          </a:xfrm>
          <a:prstGeom prst="rect">
            <a:avLst/>
          </a:prstGeom>
        </p:spPr>
      </p:pic>
      <p:sp>
        <p:nvSpPr>
          <p:cNvPr id="26" name="AutoShape 2"/>
          <p:cNvSpPr>
            <a:spLocks noChangeArrowheads="1"/>
          </p:cNvSpPr>
          <p:nvPr userDrawn="1"/>
        </p:nvSpPr>
        <p:spPr bwMode="auto">
          <a:xfrm rot="5400000">
            <a:off x="6703467" y="937494"/>
            <a:ext cx="1353691" cy="864096"/>
          </a:xfrm>
          <a:prstGeom prst="homePlate">
            <a:avLst>
              <a:gd name="adj" fmla="val 26502"/>
            </a:avLst>
          </a:prstGeom>
          <a:solidFill>
            <a:srgbClr val="BADCF7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7" name="Obrázek 6" descr="median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5536" y="352908"/>
            <a:ext cx="1296144" cy="1059868"/>
          </a:xfrm>
          <a:prstGeom prst="rect">
            <a:avLst/>
          </a:prstGeom>
        </p:spPr>
      </p:pic>
      <p:pic>
        <p:nvPicPr>
          <p:cNvPr id="8" name="Obrázek 7" descr="ikonky_softwar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178078" y="785837"/>
            <a:ext cx="676275" cy="842962"/>
          </a:xfrm>
          <a:prstGeom prst="rect">
            <a:avLst/>
          </a:prstGeom>
        </p:spPr>
      </p:pic>
      <p:pic>
        <p:nvPicPr>
          <p:cNvPr id="9" name="Obrázek 8" descr="ikonky_vyvoj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906270" y="784792"/>
            <a:ext cx="676274" cy="842962"/>
          </a:xfrm>
          <a:prstGeom prst="rect">
            <a:avLst/>
          </a:prstGeom>
        </p:spPr>
      </p:pic>
      <p:pic>
        <p:nvPicPr>
          <p:cNvPr id="10" name="Obrázek 9" descr="ikonky_mml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5313982" y="785837"/>
            <a:ext cx="676275" cy="842963"/>
          </a:xfrm>
          <a:prstGeom prst="rect">
            <a:avLst/>
          </a:prstGeom>
        </p:spPr>
      </p:pic>
      <p:pic>
        <p:nvPicPr>
          <p:cNvPr id="11" name="Obrázek 10" descr="ikonky_medialni_vyzkumy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4449886" y="785837"/>
            <a:ext cx="676275" cy="842963"/>
          </a:xfrm>
          <a:prstGeom prst="rect">
            <a:avLst/>
          </a:prstGeom>
        </p:spPr>
      </p:pic>
      <p:pic>
        <p:nvPicPr>
          <p:cNvPr id="12" name="Obrázek 11" descr="ikonky_adhoc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42174" y="785837"/>
            <a:ext cx="676275" cy="842963"/>
          </a:xfrm>
          <a:prstGeom prst="rect">
            <a:avLst/>
          </a:prstGeom>
        </p:spPr>
      </p:pic>
      <p:sp>
        <p:nvSpPr>
          <p:cNvPr id="13" name="Zástupný symbol pro text 14"/>
          <p:cNvSpPr txBox="1">
            <a:spLocks/>
          </p:cNvSpPr>
          <p:nvPr userDrawn="1"/>
        </p:nvSpPr>
        <p:spPr>
          <a:xfrm>
            <a:off x="179512" y="5733256"/>
            <a:ext cx="3672408" cy="936104"/>
          </a:xfrm>
          <a:prstGeom prst="rect">
            <a:avLst/>
          </a:prstGeom>
        </p:spPr>
        <p:txBody>
          <a:bodyPr/>
          <a:lstStyle>
            <a:lvl1pPr>
              <a:buNone/>
              <a:defRPr lang="cs-CZ" sz="800" cap="all"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VÝZKUM TRHU, MÉDIÍ A VEŘEJNÉHO MÍNĚNÍ, VÝVOJ SOFTWARE</a:t>
            </a:r>
            <a:endParaRPr kumimoji="0" lang="cs-CZ" sz="10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Národních hrdinů 73, 190 12 Praha 9, 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tel.: 225 301 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111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, fax: 225 301 101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</a:rPr>
              <a:t>e-mail: median@median.cz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imes New Roman"/>
                <a:cs typeface="Times New Roman"/>
                <a:hlinkClick r:id="rId9"/>
              </a:rPr>
              <a:t>www.median.cz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imes New Roman"/>
              <a:cs typeface="Times New Roman"/>
            </a:endParaRPr>
          </a:p>
        </p:txBody>
      </p:sp>
      <p:sp>
        <p:nvSpPr>
          <p:cNvPr id="15" name="Nadpis 1"/>
          <p:cNvSpPr>
            <a:spLocks noGrp="1"/>
          </p:cNvSpPr>
          <p:nvPr>
            <p:ph type="ctrTitle" hasCustomPrompt="1"/>
          </p:nvPr>
        </p:nvSpPr>
        <p:spPr>
          <a:xfrm>
            <a:off x="4427984" y="2924944"/>
            <a:ext cx="4716016" cy="932684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1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4427984" y="3933056"/>
            <a:ext cx="4716016" cy="42463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917023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52289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xmlns="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2" y="1994721"/>
            <a:ext cx="8564291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xmlns="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06" y="6629084"/>
            <a:ext cx="8564291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7459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xmlns="" id="{E150A266-8648-4C90-9C3C-6C643AE7593E}"/>
              </a:ext>
            </a:extLst>
          </p:cNvPr>
          <p:cNvCxnSpPr/>
          <p:nvPr userDrawn="1"/>
        </p:nvCxnSpPr>
        <p:spPr>
          <a:xfrm>
            <a:off x="2776611" y="3582572"/>
            <a:ext cx="3590779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xmlns="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281282"/>
            <a:ext cx="8100000" cy="1342584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07849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3" y="1994721"/>
            <a:ext cx="2854763" cy="420235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xmlns="" id="{723F1AD7-19EB-40F0-BC6D-53C984572B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2405" y="6413084"/>
            <a:ext cx="8564291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xmlns="" id="{3E87A02A-F60F-48EB-AC74-98A27D7F6E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06" y="6629084"/>
            <a:ext cx="8564291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57691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xmlns="" id="{3D9149F8-531D-4ABB-A7F9-C1FAD6A05A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402" y="1994722"/>
            <a:ext cx="8564293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42854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xmlns="" id="{31133C4E-934B-4816-AB96-B765FE45CB23}"/>
              </a:ext>
            </a:extLst>
          </p:cNvPr>
          <p:cNvSpPr/>
          <p:nvPr userDrawn="1"/>
        </p:nvSpPr>
        <p:spPr>
          <a:xfrm>
            <a:off x="1130593" y="1466954"/>
            <a:ext cx="3028658" cy="37548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xmlns="" id="{EFE3B16B-8387-482E-984B-998AB2A0062D}"/>
              </a:ext>
            </a:extLst>
          </p:cNvPr>
          <p:cNvSpPr/>
          <p:nvPr userDrawn="1"/>
        </p:nvSpPr>
        <p:spPr>
          <a:xfrm rot="16200000">
            <a:off x="5128194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6724357" y="1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xmlns="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189562" y="1467731"/>
            <a:ext cx="7954438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xmlns="" id="{8F28CD5B-30B3-4EF0-BD23-AB5521781F63}"/>
              </a:ext>
            </a:extLst>
          </p:cNvPr>
          <p:cNvSpPr/>
          <p:nvPr userDrawn="1"/>
        </p:nvSpPr>
        <p:spPr>
          <a:xfrm>
            <a:off x="6931712" y="4912319"/>
            <a:ext cx="1726237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xmlns="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89562" y="867329"/>
            <a:ext cx="1736994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713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6A5CF-6711-4744-9963-09DC5E40B1D9}" type="datetimeFigureOut">
              <a:rPr lang="cs-CZ" smtClean="0"/>
              <a:t>04.08.2021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83BD7-4C1C-4078-BF5E-C47A19AC9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07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volebnimodel@median.cz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27984" y="2492896"/>
            <a:ext cx="4716016" cy="1584176"/>
          </a:xfrm>
        </p:spPr>
        <p:txBody>
          <a:bodyPr>
            <a:noAutofit/>
          </a:bodyPr>
          <a:lstStyle/>
          <a:p>
            <a:r>
              <a:rPr lang="cs-CZ" dirty="0"/>
              <a:t> </a:t>
            </a:r>
            <a:br>
              <a:rPr lang="cs-CZ" dirty="0"/>
            </a:br>
            <a:r>
              <a:rPr lang="cs-CZ" sz="300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sněmovní volební model</a:t>
            </a:r>
            <a:r>
              <a:rPr lang="cs-CZ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cs-CZ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červenec 2021</a:t>
            </a:r>
          </a:p>
        </p:txBody>
      </p:sp>
      <p:sp>
        <p:nvSpPr>
          <p:cNvPr id="8" name="Podnadpis 7"/>
          <p:cNvSpPr>
            <a:spLocks noGrp="1"/>
          </p:cNvSpPr>
          <p:nvPr>
            <p:ph type="subTitle" idx="1"/>
          </p:nvPr>
        </p:nvSpPr>
        <p:spPr>
          <a:xfrm>
            <a:off x="4427984" y="4509120"/>
            <a:ext cx="4716016" cy="424638"/>
          </a:xfrm>
        </p:spPr>
        <p:txBody>
          <a:bodyPr/>
          <a:lstStyle/>
          <a:p>
            <a:r>
              <a:rPr lang="cs-CZ" dirty="0"/>
              <a:t>Sběr 1. července – 30. července 2021</a:t>
            </a:r>
          </a:p>
        </p:txBody>
      </p:sp>
    </p:spTree>
    <p:extLst>
      <p:ext uri="{BB962C8B-B14F-4D97-AF65-F5344CB8AC3E}">
        <p14:creationId xmlns:p14="http://schemas.microsoft.com/office/powerpoint/2010/main" val="172998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xmlns="" id="{411C2EE9-1C43-4BA1-9AAD-1A25B994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metodika výzkumu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xmlns="" id="{4C4B48A7-D48E-408D-8DBB-5B069A84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805757"/>
              </p:ext>
            </p:extLst>
          </p:nvPr>
        </p:nvGraphicFramePr>
        <p:xfrm>
          <a:off x="323528" y="1340768"/>
          <a:ext cx="8460444" cy="5223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042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620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Velikost vzorku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1078 </a:t>
                      </a:r>
                      <a:r>
                        <a:rPr lang="es-E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respondentů ve věku 18 a více let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1387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Termín dotazování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l-P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 července 2021 – 31. července 2021 </a:t>
                      </a: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(střední</a:t>
                      </a: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den sběru</a:t>
                      </a: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= 15. 7. 2021)</a:t>
                      </a: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Metoda sběru dat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osobní dotazování vyškolenými tazateli s využitím laptopů (CAPI)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dotazování nezastižitelných skupin online (CAWI, 20–25 % vzorku)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20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Heterogenita vzorku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sběr rozhovorů provádělo více než 70 tazatelů ve více než 60 okresech ČR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20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Výběr respondentů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kvótní výběr v náhodně vybraných oblastech ČR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5707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Reprezentativita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pl-P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výzkum je reprezentativní pro populaci ČR 18+ podle:</a:t>
                      </a:r>
                      <a:endParaRPr lang="pl-PL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základních sociodemografických proměnných (kraje, věku, pohlaví, vzdělání, velikosti obce)</a:t>
                      </a: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věk x vzdělání, věk x velikost</a:t>
                      </a: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obce, vzdělání x velikost obce</a:t>
                      </a:r>
                      <a:endParaRPr lang="cs-CZ" sz="16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pracovní</a:t>
                      </a:r>
                      <a:r>
                        <a:rPr lang="cs-CZ" sz="16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status respondenta</a:t>
                      </a:r>
                    </a:p>
                    <a:p>
                      <a:pPr marL="171450" indent="-171450"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6F6F6F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volební chování</a:t>
                      </a:r>
                      <a:r>
                        <a:rPr lang="cs-CZ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ve volbách do Sněmovny v roce 2017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122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Kontroly</a:t>
                      </a: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výzkum je kontrolován</a:t>
                      </a:r>
                      <a:r>
                        <a:rPr lang="cs-CZ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pomocí náslechů CAPI nahrávek rozhovorů a zpětným oslovováním respondentů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122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Realizátor a zadavatel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nezávislý výzkum realizuje společnost MEDIAN, s.r.o. (člen SIMAR) bez zadavatele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728" marR="5414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56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Shrnutí výsledků sněmovního volebního modelu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5"/>
          </p:nvPr>
        </p:nvSpPr>
        <p:spPr>
          <a:xfrm>
            <a:off x="251520" y="1772816"/>
            <a:ext cx="8783001" cy="4968552"/>
          </a:xfrm>
        </p:spPr>
        <p:txBody>
          <a:bodyPr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Hnutí ANO 2011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 červenci </a:t>
            </a: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drží pozici lídra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 26 %. </a:t>
            </a:r>
            <a:r>
              <a:rPr lang="cs-CZ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Voličské jádro zůstává stabilní.</a:t>
            </a:r>
            <a:endParaRPr lang="cs-CZ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SPOLU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oproti červnu </a:t>
            </a:r>
            <a:r>
              <a:rPr lang="cs-CZ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vyměnila pozici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 Koalicí Pirátů a STAN a dostala se tak na druhé místo s 21,5 %. </a:t>
            </a:r>
            <a:endParaRPr lang="cs-CZ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 </a:t>
            </a: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hlediska potenciálu </a:t>
            </a:r>
            <a:r>
              <a:rPr lang="cs-CZ" sz="1800">
                <a:solidFill>
                  <a:schemeClr val="tx1">
                    <a:lumMod val="95000"/>
                    <a:lumOff val="5000"/>
                  </a:schemeClr>
                </a:solidFill>
              </a:rPr>
              <a:t>jsou </a:t>
            </a:r>
            <a:r>
              <a:rPr lang="cs-CZ" sz="18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dva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první subjekty </a:t>
            </a: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téměř vyrovnané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Pirátů a STAN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propadla na třetí místo a preference oslabily na 20 %. Koalice se </a:t>
            </a: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propadla i z hlediska potenciálů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(26,5 %) a </a:t>
            </a: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volebního jádra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(10,5 %). Slabší výsledek může souviset i s mírně klesajícím odhodláním mladých lidí účastnit se voleb.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Hnutí Přísaha Roberta Šlachty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</a:t>
            </a: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 červenci drží před KSČM i ČSSD a preference jsou na úrovni 6,5 %.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ČSSD </a:t>
            </a:r>
            <a:r>
              <a:rPr lang="cs-CZ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je 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podle červencového modelu </a:t>
            </a:r>
            <a:r>
              <a:rPr lang="cs-CZ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těsně pod hranicí vstupu do sněmovny.</a:t>
            </a:r>
            <a:endParaRPr lang="cs-CZ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39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xmlns="" id="{1CBAD339-F7B3-4CD5-85FE-4C237E40138D}"/>
              </a:ext>
            </a:extLst>
          </p:cNvPr>
          <p:cNvCxnSpPr/>
          <p:nvPr/>
        </p:nvCxnSpPr>
        <p:spPr>
          <a:xfrm>
            <a:off x="2776611" y="3582572"/>
            <a:ext cx="3590779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0742AF1-55DA-4ABD-B69E-B1C53AA2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498173"/>
            <a:ext cx="8100000" cy="1342584"/>
          </a:xfrm>
        </p:spPr>
        <p:txBody>
          <a:bodyPr/>
          <a:lstStyle/>
          <a:p>
            <a:r>
              <a:rPr lang="cs-CZ" dirty="0"/>
              <a:t>volební účast</a:t>
            </a:r>
          </a:p>
        </p:txBody>
      </p:sp>
    </p:spTree>
    <p:extLst>
      <p:ext uri="{BB962C8B-B14F-4D97-AF65-F5344CB8AC3E}">
        <p14:creationId xmlns:p14="http://schemas.microsoft.com/office/powerpoint/2010/main" val="4120901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xmlns="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7438452"/>
              </p:ext>
            </p:extLst>
          </p:nvPr>
        </p:nvGraphicFramePr>
        <p:xfrm>
          <a:off x="4757208" y="1599201"/>
          <a:ext cx="3951849" cy="4719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xmlns="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85" y="210979"/>
            <a:ext cx="8640686" cy="1325563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volební účast – červenec 2021</a:t>
            </a:r>
          </a:p>
        </p:txBody>
      </p:sp>
      <p:sp>
        <p:nvSpPr>
          <p:cNvPr id="23" name="Zástupný symbol pro text 22">
            <a:extLst>
              <a:ext uri="{FF2B5EF4-FFF2-40B4-BE49-F238E27FC236}">
                <a16:creationId xmlns:a16="http://schemas.microsoft.com/office/drawing/2014/main" xmlns="" id="{674DA222-94A5-49C9-9CF7-AD8264DF51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521" y="1778001"/>
            <a:ext cx="4248471" cy="3988604"/>
          </a:xfrm>
        </p:spPr>
        <p:txBody>
          <a:bodyPr/>
          <a:lstStyle/>
          <a:p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 do Poslanecké sněmovny by se </a:t>
            </a:r>
            <a:r>
              <a:rPr lang="cs-CZ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 červenci 2021 zúčastnilo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dle svého vyjádření,</a:t>
            </a:r>
            <a:r>
              <a:rPr lang="cs-CZ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63 % respondentů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by ve výsledku znamenalo vyšší volební účast než při volbách do Sněmovny v roce 2017.</a:t>
            </a:r>
          </a:p>
          <a:p>
            <a:r>
              <a:rPr lang="cs-CZ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Určitě 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by k volbám do PSP </a:t>
            </a:r>
            <a:r>
              <a:rPr lang="cs-CZ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nešlo 28 %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dotázaných. </a:t>
            </a:r>
          </a:p>
          <a:p>
            <a:pPr>
              <a:lnSpc>
                <a:spcPct val="150000"/>
              </a:lnSpc>
            </a:pPr>
            <a:endParaRPr lang="cs-CZ" sz="1600" dirty="0"/>
          </a:p>
        </p:txBody>
      </p:sp>
      <p:sp>
        <p:nvSpPr>
          <p:cNvPr id="22" name="Zástupný symbol pro obsah 21">
            <a:extLst>
              <a:ext uri="{FF2B5EF4-FFF2-40B4-BE49-F238E27FC236}">
                <a16:creationId xmlns:a16="http://schemas.microsoft.com/office/drawing/2014/main" xmlns="" id="{8E332DE4-78D0-4E26-9029-490CBDA7475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3648" y="6381328"/>
            <a:ext cx="8564291" cy="216000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Q01. Pokud by se nyní konaly volby do Poslanecké sněmovny, šel/šla byste volit?</a:t>
            </a:r>
          </a:p>
        </p:txBody>
      </p:sp>
      <p:sp>
        <p:nvSpPr>
          <p:cNvPr id="21" name="Zástupný symbol pro obsah 20">
            <a:extLst>
              <a:ext uri="{FF2B5EF4-FFF2-40B4-BE49-F238E27FC236}">
                <a16:creationId xmlns:a16="http://schemas.microsoft.com/office/drawing/2014/main" xmlns="" id="{2BADAACA-9008-4A28-87F5-C78269147F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3649" y="6597328"/>
            <a:ext cx="8564291" cy="216000"/>
          </a:xfrm>
        </p:spPr>
        <p:txBody>
          <a:bodyPr>
            <a:no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= </a:t>
            </a:r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1078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respondentů (18 a více let</a:t>
            </a:r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% respondentů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7956377" y="1990581"/>
            <a:ext cx="870319" cy="646331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Ano</a:t>
            </a:r>
          </a:p>
          <a:p>
            <a:pPr algn="ctr"/>
            <a:r>
              <a:rPr lang="cs-CZ" b="1" dirty="0">
                <a:solidFill>
                  <a:schemeClr val="bg1"/>
                </a:solidFill>
              </a:rPr>
              <a:t>63 %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4440264" y="4329289"/>
            <a:ext cx="923824" cy="646331"/>
          </a:xfrm>
          <a:prstGeom prst="rect">
            <a:avLst/>
          </a:prstGeom>
          <a:solidFill>
            <a:srgbClr val="EA69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Ne</a:t>
            </a:r>
          </a:p>
          <a:p>
            <a:pPr algn="ctr"/>
            <a:r>
              <a:rPr lang="cs-CZ" b="1" dirty="0">
                <a:solidFill>
                  <a:schemeClr val="bg1"/>
                </a:solidFill>
              </a:rPr>
              <a:t>37 %</a:t>
            </a:r>
          </a:p>
        </p:txBody>
      </p:sp>
    </p:spTree>
    <p:extLst>
      <p:ext uri="{BB962C8B-B14F-4D97-AF65-F5344CB8AC3E}">
        <p14:creationId xmlns:p14="http://schemas.microsoft.com/office/powerpoint/2010/main" val="179816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B5F61E7-FE56-465C-88B8-D7D35FBD3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281281"/>
            <a:ext cx="8100000" cy="1342584"/>
          </a:xfrm>
        </p:spPr>
        <p:txBody>
          <a:bodyPr/>
          <a:lstStyle/>
          <a:p>
            <a:r>
              <a:rPr lang="cs-CZ" dirty="0"/>
              <a:t>volební model</a:t>
            </a:r>
          </a:p>
        </p:txBody>
      </p:sp>
    </p:spTree>
    <p:extLst>
      <p:ext uri="{BB962C8B-B14F-4D97-AF65-F5344CB8AC3E}">
        <p14:creationId xmlns:p14="http://schemas.microsoft.com/office/powerpoint/2010/main" val="128834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xmlns="" id="{FA289A1C-14BB-4C68-9722-8AE3E7993A04}"/>
              </a:ext>
            </a:extLst>
          </p:cNvPr>
          <p:cNvSpPr/>
          <p:nvPr/>
        </p:nvSpPr>
        <p:spPr>
          <a:xfrm>
            <a:off x="4914901" y="6048176"/>
            <a:ext cx="3765545" cy="765200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>
              <a:buNone/>
            </a:pP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volebního modelu vstupují respondenti, kteří nevylučují </a:t>
            </a:r>
            <a:r>
              <a:rPr lang="cs-CZ" sz="9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účast ve volbách (N=681). Do grafu </a:t>
            </a: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jsou samostatně zahrnuty kandidující strany s aktuálním ziskem minimálně 1 % v modelu. Předpokládané zisky stran jsou zaokrouhleny na půl procenta</a:t>
            </a:r>
            <a:r>
              <a:rPr lang="cs-CZ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STATISTICKÁ ODCHYLKA činí +/- 0,5 p. b. u malých stran až +/- 3,5 p. b. u největších stran.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xmlns="" id="{CCCFC997-6660-4C99-AF3A-215C3741C4CD}"/>
              </a:ext>
            </a:extLst>
          </p:cNvPr>
          <p:cNvSpPr/>
          <p:nvPr/>
        </p:nvSpPr>
        <p:spPr>
          <a:xfrm>
            <a:off x="262405" y="6048176"/>
            <a:ext cx="4452470" cy="765200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/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model zobrazuje odhad nejpravděpodobnějšího rozvržení podpory stran v hypotetických volbách do Sněmovny, pokud by se konaly v době dotazování. Volební model zohledňuje odlišnou míru pravděpodobnosti účasti respondentů u voleb. U rozhodnutých voličů model zahrnuje hlavní preferovanou stranu, u váhajících zahrnuje všechny zvažované strany s intenzitou, která zohledňuje sílu příklonu k jednotlivým stranám.</a:t>
            </a:r>
          </a:p>
        </p:txBody>
      </p:sp>
      <p:graphicFrame>
        <p:nvGraphicFramePr>
          <p:cNvPr id="13" name="Zástupný symbol pro obsah 4">
            <a:extLst>
              <a:ext uri="{FF2B5EF4-FFF2-40B4-BE49-F238E27FC236}">
                <a16:creationId xmlns:a16="http://schemas.microsoft.com/office/drawing/2014/main" xmlns="" id="{BBA6D5A9-C1B5-4D14-821D-81D689BD1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818309"/>
              </p:ext>
            </p:extLst>
          </p:nvPr>
        </p:nvGraphicFramePr>
        <p:xfrm>
          <a:off x="247164" y="2277456"/>
          <a:ext cx="8508215" cy="403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xmlns="" id="{64C65DF9-6BFA-41B4-8931-29CBF9C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30" y="139817"/>
            <a:ext cx="8640686" cy="788273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sněmovní volební model - červenec 2021</a:t>
            </a:r>
          </a:p>
        </p:txBody>
      </p:sp>
      <p:cxnSp>
        <p:nvCxnSpPr>
          <p:cNvPr id="3" name="Přímá spojnice 2"/>
          <p:cNvCxnSpPr/>
          <p:nvPr/>
        </p:nvCxnSpPr>
        <p:spPr>
          <a:xfrm flipV="1">
            <a:off x="247165" y="6020886"/>
            <a:ext cx="8508215" cy="40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>
          <a:xfrm>
            <a:off x="2627784" y="855226"/>
            <a:ext cx="293587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Hnutí ANO s 26 % má stejnou podporu jako v 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červnu </a:t>
            </a:r>
            <a:r>
              <a:rPr lang="cs-CZ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obhájilo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tak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pozici lídra.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Jeho podpora je nejsilnější mezi lidmi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středoškolským vzděláním bez maturity anebo nižším a také mezi lidmi nad 55 let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Mezi lidmi s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maturitou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nebo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vysokoškolským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vzděláním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je hnutí ANO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třetím místě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za koalicemi opozičních stran.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ANO má nadpoloviční většinu příznivců ve věkové skupině 55 a více let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Mezi muži a ženami nejsou významnější rozdíly. </a:t>
            </a:r>
          </a:p>
          <a:p>
            <a:endParaRPr lang="cs-CZ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467600" y="670560"/>
            <a:ext cx="1112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MICHAL</a:t>
            </a:r>
          </a:p>
        </p:txBody>
      </p:sp>
      <p:sp>
        <p:nvSpPr>
          <p:cNvPr id="9" name="Obdélník 8"/>
          <p:cNvSpPr/>
          <p:nvPr/>
        </p:nvSpPr>
        <p:spPr>
          <a:xfrm>
            <a:off x="185851" y="855226"/>
            <a:ext cx="23699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Pirátů a STAN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propadla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 20 % na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třetí pozici. Oproti červnu oslabila o 1,5 p. b. Největší podporu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má koalice </a:t>
            </a:r>
            <a:r>
              <a:rPr lang="cs-CZ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stále mezi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lidmi s maturitou a VŠ vzděláním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u lidí do 34 let. </a:t>
            </a:r>
            <a:r>
              <a:rPr lang="cs-CZ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Také nadále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převažuje podpora mužů. </a:t>
            </a:r>
            <a:endParaRPr lang="cs-CZ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5635666" y="855226"/>
            <a:ext cx="347282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Koalici SPOLU v červenci podpořilo 21,5 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%. Díky tomu předstihla koalici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Pirátů a 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STAN a obsazuje druhé místo.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SPOLU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má stále mezi lidmi s různým stupněm vzdělání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vždy menší podporu než koalice Pirátů a STAN,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dále má tato koalice většinu svých podporovatelů ve věku 18-44 let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 něco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častěji by koalici SPOLU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volily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ženy oproti mužům. </a:t>
            </a:r>
          </a:p>
          <a:p>
            <a:endParaRPr lang="cs-CZ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Hnutí Přísaha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by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 červenci 2021 volilo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6,5 %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respondentů.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Přísahu by preferovala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zejména věková skupina nad 55 let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ale 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také u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lidí mezi 35-54 let 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 Přísaha nezanedbatelný podíl příznivců</a:t>
            </a:r>
            <a:r>
              <a:rPr lang="cs-CZ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Podpora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je silná především u lidí s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vyšším vzděláním, zejména </a:t>
            </a: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SŠ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 maturitou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cxnSp>
        <p:nvCxnSpPr>
          <p:cNvPr id="15" name="Přímá spojnice 14"/>
          <p:cNvCxnSpPr/>
          <p:nvPr/>
        </p:nvCxnSpPr>
        <p:spPr>
          <a:xfrm>
            <a:off x="2535540" y="928091"/>
            <a:ext cx="0" cy="1681827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>
            <a:off x="5518770" y="928091"/>
            <a:ext cx="0" cy="1681827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400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xmlns="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04" y="272964"/>
            <a:ext cx="8640686" cy="806716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vývoj volebního modelu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listopad 2017 - červenec 2021</a:t>
            </a:r>
            <a:endParaRPr lang="cs-CZ" strike="sngStrike" dirty="0">
              <a:solidFill>
                <a:schemeClr val="tx1"/>
              </a:solidFill>
            </a:endParaRP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xmlns="" id="{116B6543-4CDB-4F24-A3FF-C9DFB7623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9512" y="1628800"/>
            <a:ext cx="3367586" cy="4839864"/>
          </a:xfrm>
        </p:spPr>
        <p:txBody>
          <a:bodyPr/>
          <a:lstStyle/>
          <a:p>
            <a:pPr>
              <a:lnSpc>
                <a:spcPts val="1540"/>
              </a:lnSpc>
              <a:spcBef>
                <a:spcPts val="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Preference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hnutí ANO jsou v červenci stejné jako v červnu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 to na </a:t>
            </a:r>
            <a:r>
              <a:rPr lang="cs-C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úrovni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26 %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Obhájilo si tak pozici 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lídra získanou v červnu.</a:t>
            </a:r>
            <a:endParaRPr lang="cs-C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ts val="1540"/>
              </a:lnSpc>
              <a:spcBef>
                <a:spcPts val="0"/>
              </a:spcBef>
            </a:pPr>
            <a:endParaRPr lang="cs-C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ts val="1540"/>
              </a:lnSpc>
              <a:spcBef>
                <a:spcPts val="0"/>
              </a:spcBef>
            </a:pP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SPOLU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(ODS, KDU-ČSL a TOP 09)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předstihla koalici Pirátů a STAN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zisk je v červenci roven 21,5 %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>
              <a:lnSpc>
                <a:spcPts val="1540"/>
              </a:lnSpc>
              <a:spcBef>
                <a:spcPts val="0"/>
              </a:spcBef>
            </a:pPr>
            <a:endParaRPr lang="cs-C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ts val="1540"/>
              </a:lnSpc>
              <a:spcBef>
                <a:spcPts val="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Pirátů a STAN je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podle červnového volebního modelu Median se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ziskem 20 %  na třetím místě a oproti červnu si pohoršila o 1,5 </a:t>
            </a:r>
            <a:r>
              <a:rPr lang="cs-CZ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p.b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>
              <a:lnSpc>
                <a:spcPts val="1540"/>
              </a:lnSpc>
              <a:spcBef>
                <a:spcPts val="0"/>
              </a:spcBef>
            </a:pPr>
            <a:endParaRPr lang="cs-C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ts val="1540"/>
              </a:lnSpc>
              <a:spcBef>
                <a:spcPts val="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U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SPD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pokračuje pokles 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preferencí, stejně jako v červnu.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Současný potenciální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zisk 7 %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je o 3,5 p. b. nižší než ve volbách 2017.</a:t>
            </a:r>
          </a:p>
          <a:p>
            <a:pPr>
              <a:lnSpc>
                <a:spcPts val="1540"/>
              </a:lnSpc>
              <a:spcBef>
                <a:spcPts val="0"/>
              </a:spcBef>
            </a:pPr>
            <a:endParaRPr lang="cs-C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ts val="1540"/>
              </a:lnSpc>
              <a:spcBef>
                <a:spcPts val="0"/>
              </a:spcBef>
            </a:pP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Přísaha Roberta Šlachty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posílila v červenci na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6,5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%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drží se před ČSSD i KSČM.</a:t>
            </a:r>
          </a:p>
          <a:p>
            <a:pPr>
              <a:lnSpc>
                <a:spcPts val="1540"/>
              </a:lnSpc>
              <a:spcBef>
                <a:spcPts val="0"/>
              </a:spcBef>
            </a:pPr>
            <a:endParaRPr lang="cs-C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ts val="1540"/>
              </a:lnSpc>
              <a:spcBef>
                <a:spcPts val="0"/>
              </a:spcBef>
            </a:pP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Preference ČSSD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jsou opět pod hranicí vstupu do sněmovny.</a:t>
            </a:r>
          </a:p>
        </p:txBody>
      </p:sp>
      <p:sp>
        <p:nvSpPr>
          <p:cNvPr id="11" name="Zástupný symbol pro obsah 10">
            <a:extLst>
              <a:ext uri="{FF2B5EF4-FFF2-40B4-BE49-F238E27FC236}">
                <a16:creationId xmlns:a16="http://schemas.microsoft.com/office/drawing/2014/main" xmlns="" id="{74814F78-D6FC-4915-A02F-D81EC10699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9512" y="6597352"/>
            <a:ext cx="8784976" cy="216024"/>
          </a:xfrm>
        </p:spPr>
        <p:txBody>
          <a:bodyPr>
            <a:noAutofit/>
          </a:bodyPr>
          <a:lstStyle/>
          <a:p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 vývojovém grafu jsou zobrazeny strany, které se dlouhodobě pohybují či pohybovaly okolo či nad hranicí 5 %. červený pás představuje začátek pandemie </a:t>
            </a:r>
            <a:r>
              <a:rPr lang="cs-CZ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koronaviru</a:t>
            </a:r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ČR.  </a:t>
            </a: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xmlns="" id="{E29E3572-7A9D-42A6-BE24-A5BAB0367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7096608"/>
              </p:ext>
            </p:extLst>
          </p:nvPr>
        </p:nvGraphicFramePr>
        <p:xfrm>
          <a:off x="3517491" y="1271793"/>
          <a:ext cx="5283560" cy="527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xmlns="" id="{BC7FB583-1988-4640-89F0-894DC77D50AD}"/>
              </a:ext>
            </a:extLst>
          </p:cNvPr>
          <p:cNvSpPr/>
          <p:nvPr/>
        </p:nvSpPr>
        <p:spPr>
          <a:xfrm>
            <a:off x="6705057" y="2009800"/>
            <a:ext cx="360040" cy="3597367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633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xmlns="" id="{B6DF54BB-53BF-437F-AF2E-34512CA0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1686886"/>
            <a:ext cx="8100000" cy="1958138"/>
          </a:xfrm>
        </p:spPr>
        <p:txBody>
          <a:bodyPr/>
          <a:lstStyle/>
          <a:p>
            <a:r>
              <a:rPr lang="cs-CZ" dirty="0"/>
              <a:t>pevnost rozhodnutí, </a:t>
            </a:r>
            <a:br>
              <a:rPr lang="cs-CZ" dirty="0"/>
            </a:br>
            <a:r>
              <a:rPr lang="cs-CZ" dirty="0"/>
              <a:t>volební jádra a potenciály stran</a:t>
            </a:r>
          </a:p>
        </p:txBody>
      </p:sp>
    </p:spTree>
    <p:extLst>
      <p:ext uri="{BB962C8B-B14F-4D97-AF65-F5344CB8AC3E}">
        <p14:creationId xmlns:p14="http://schemas.microsoft.com/office/powerpoint/2010/main" val="2176759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af 14">
            <a:extLst>
              <a:ext uri="{FF2B5EF4-FFF2-40B4-BE49-F238E27FC236}">
                <a16:creationId xmlns:a16="http://schemas.microsoft.com/office/drawing/2014/main" xmlns="" id="{D5B89D65-6357-4402-B39F-49A2144789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1722832"/>
              </p:ext>
            </p:extLst>
          </p:nvPr>
        </p:nvGraphicFramePr>
        <p:xfrm>
          <a:off x="4699437" y="1334019"/>
          <a:ext cx="4084518" cy="499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xmlns="" id="{F049563C-BAB9-461B-A52C-FCEBBF79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10" y="228759"/>
            <a:ext cx="8640686" cy="1209047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pevnost rozhodnutí voličů: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účast a volená strana</a:t>
            </a:r>
          </a:p>
        </p:txBody>
      </p:sp>
      <p:sp>
        <p:nvSpPr>
          <p:cNvPr id="10" name="Zástupný symbol pro obsah 9">
            <a:extLst>
              <a:ext uri="{FF2B5EF4-FFF2-40B4-BE49-F238E27FC236}">
                <a16:creationId xmlns:a16="http://schemas.microsoft.com/office/drawing/2014/main" xmlns="" id="{AF01822C-3A2A-4FCF-94DA-7822EAE54E5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2405" y="6349620"/>
            <a:ext cx="8564291" cy="216000"/>
          </a:xfrm>
        </p:spPr>
        <p:txBody>
          <a:bodyPr>
            <a:normAutofit/>
          </a:bodyPr>
          <a:lstStyle/>
          <a:p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Q01. Pokud by se nyní konaly volby do Poslanecké sněmovny, šel/šla byste volit? Q03. Nakolik jste si jistý/á, že byste v případě své účasti volil(a) právě tuto stranu?</a:t>
            </a:r>
          </a:p>
          <a:p>
            <a:endParaRPr lang="cs-CZ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xmlns="" id="{22EAAF4C-9692-4821-8359-710B3D6382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06" y="6597376"/>
            <a:ext cx="8564291" cy="216000"/>
          </a:xfrm>
        </p:spPr>
        <p:txBody>
          <a:bodyPr>
            <a:normAutofit/>
          </a:bodyPr>
          <a:lstStyle/>
          <a:p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= 681, respondenti nevylučující účast, % respondentů</a:t>
            </a:r>
          </a:p>
        </p:txBody>
      </p:sp>
      <p:sp>
        <p:nvSpPr>
          <p:cNvPr id="12" name="Zástupný symbol pro text 10">
            <a:extLst>
              <a:ext uri="{FF2B5EF4-FFF2-40B4-BE49-F238E27FC236}">
                <a16:creationId xmlns:a16="http://schemas.microsoft.com/office/drawing/2014/main" xmlns="" id="{C24D2E42-DE16-4968-8B81-15A10B36D4CC}"/>
              </a:ext>
            </a:extLst>
          </p:cNvPr>
          <p:cNvSpPr txBox="1">
            <a:spLocks/>
          </p:cNvSpPr>
          <p:nvPr/>
        </p:nvSpPr>
        <p:spPr>
          <a:xfrm>
            <a:off x="395536" y="1462675"/>
            <a:ext cx="4464496" cy="4702629"/>
          </a:xfrm>
          <a:prstGeom prst="rect">
            <a:avLst/>
          </a:prstGeom>
        </p:spPr>
        <p:txBody>
          <a:bodyPr vert="horz" wrap="square" lIns="0" tIns="72000" rIns="0" bIns="720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cs-CZ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cs-CZ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Jistota a rozhodnost voličů v červenci poklesla.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Méně než polovina respondentů (47 %) si je v případě voleb jista svou účastí i volenou </a:t>
            </a:r>
            <a:r>
              <a:rPr lang="cs-CZ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stranou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Zhruba třetina (34,5 %) si je jista svou účastí, ale není pevně rozhodnuta o volené straně</a:t>
            </a:r>
            <a:r>
              <a:rPr lang="cs-CZ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Tato skupina se od června mírně zvětšila.  </a:t>
            </a:r>
            <a:endParaRPr lang="cs-CZ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Každý sedmý respondent (13,5 %) si přitom není jistý ani účastí, ani volenou stranou.</a:t>
            </a:r>
          </a:p>
          <a:p>
            <a:pPr lvl="0">
              <a:spcAft>
                <a:spcPts val="600"/>
              </a:spcAft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Podpora stran se tak může dynamicky měnit. </a:t>
            </a:r>
          </a:p>
          <a:p>
            <a:pPr lvl="0">
              <a:spcAft>
                <a:spcPts val="600"/>
              </a:spcAft>
            </a:pPr>
            <a:r>
              <a:rPr lang="cs-CZ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Vzhledem k nezakotvenosti voličů není vhodné predikovat, která ze stran se ziskem okolo 5 % by se nyní reálně dostala do Poslanecké sněmovny.</a:t>
            </a:r>
          </a:p>
        </p:txBody>
      </p:sp>
    </p:spTree>
    <p:extLst>
      <p:ext uri="{BB962C8B-B14F-4D97-AF65-F5344CB8AC3E}">
        <p14:creationId xmlns:p14="http://schemas.microsoft.com/office/powerpoint/2010/main" val="3871518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xmlns="" id="{64C65DF9-6BFA-41B4-8931-29CBF9C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47" y="184731"/>
            <a:ext cx="8640686" cy="908315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volební jádra a potenciály stran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červenec 2021</a:t>
            </a:r>
          </a:p>
        </p:txBody>
      </p:sp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589914096"/>
              </p:ext>
            </p:extLst>
          </p:nvPr>
        </p:nvGraphicFramePr>
        <p:xfrm>
          <a:off x="162749" y="2731272"/>
          <a:ext cx="8574360" cy="3235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délník 7">
            <a:extLst>
              <a:ext uri="{FF2B5EF4-FFF2-40B4-BE49-F238E27FC236}">
                <a16:creationId xmlns:a16="http://schemas.microsoft.com/office/drawing/2014/main" xmlns="" id="{FA289A1C-14BB-4C68-9722-8AE3E7993A04}"/>
              </a:ext>
            </a:extLst>
          </p:cNvPr>
          <p:cNvSpPr/>
          <p:nvPr/>
        </p:nvSpPr>
        <p:spPr>
          <a:xfrm>
            <a:off x="5651500" y="5877272"/>
            <a:ext cx="3028945" cy="842145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>
              <a:buNone/>
            </a:pP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Strany jsou v grafu 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</a:rPr>
              <a:t>seřazeny podle pořadí ve volebním modelu. Zobrazeny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jsou strany, které mají dlouhodobě volební potenciál min. 2 %. STATISTICKÁ ODCHYLKA činí +/- 1,5 p. b. u potenciálu malých stran až +/- 3 p. b. u potenciálu největších stran.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xmlns="" id="{CCCFC997-6660-4C99-AF3A-215C3741C4CD}"/>
              </a:ext>
            </a:extLst>
          </p:cNvPr>
          <p:cNvSpPr/>
          <p:nvPr/>
        </p:nvSpPr>
        <p:spPr>
          <a:xfrm>
            <a:off x="262406" y="5877272"/>
            <a:ext cx="5293844" cy="99603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/>
          <a:p>
            <a:pPr algn="just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JÁDRO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 každé strany ukazuje, kolik %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hlasů by aktuálně získala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pokud by ji volili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jen pevní voliči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(jistí účastí i výběrem dané strany).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POTENCIÁL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 každé strany ukazuje, kolik %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hlasů by mohla aktuálně hypoteticky získat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pokud by ji volili všichni, kteří její volbu 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vážně zvažují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nevylučují účast u voleb. Ukazatele VOLEBNÍHO JÁDRA a POTENCIÁLU je třeba chápat pro každou stranu odděleně. U každé totiž vytváří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samostatný</a:t>
            </a:r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scénář nejhoršího a nejpříznivějšího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možného finálního rozhodnutí voličů.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xmlns="" id="{E92EA2D1-6ADD-4EA8-AD20-4FB173981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9861502"/>
              </p:ext>
            </p:extLst>
          </p:nvPr>
        </p:nvGraphicFramePr>
        <p:xfrm>
          <a:off x="6357613" y="3582656"/>
          <a:ext cx="3240360" cy="1056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délník 10"/>
          <p:cNvSpPr/>
          <p:nvPr/>
        </p:nvSpPr>
        <p:spPr>
          <a:xfrm>
            <a:off x="3346626" y="1346276"/>
            <a:ext cx="2893904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cs-CZ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 koalice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Pirátů a STAN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klesl v červenci volební potenciál o 3 p. b a voličské jádro o 2 p. b.. To potvrzuje dlouhodobější trend odlivu voličů od této </a:t>
            </a:r>
            <a:r>
              <a:rPr lang="cs-CZ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koalice.</a:t>
            </a:r>
            <a:endParaRPr lang="cs-CZ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Koalice SPOLU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má v červenci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volební jádro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12 % a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potenciál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29,5 %, což znamená mírný nárůst potenciálu oproti květnu.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262405" y="1346276"/>
            <a:ext cx="30805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Aft>
                <a:spcPct val="0"/>
              </a:spcAft>
            </a:pP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Pokud by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hnutí ANO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získalo hlasy od všech voličů, kteří hnutí vážně zvažují volit a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nevylučují účast ve volbách, získalo by 30,5 % hlasů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Zisk přesvědčených voličů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by ANO stačil na volební výsledek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úrovni 15,5 %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cxnSp>
        <p:nvCxnSpPr>
          <p:cNvPr id="4" name="Přímá spojnice 3"/>
          <p:cNvCxnSpPr>
            <a:cxnSpLocks/>
          </p:cNvCxnSpPr>
          <p:nvPr/>
        </p:nvCxnSpPr>
        <p:spPr>
          <a:xfrm>
            <a:off x="3338988" y="1349544"/>
            <a:ext cx="0" cy="2433157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xmlns="" id="{E3CD1F91-C728-4315-913A-4F0D8CC92DD0}"/>
              </a:ext>
            </a:extLst>
          </p:cNvPr>
          <p:cNvCxnSpPr>
            <a:cxnSpLocks/>
          </p:cNvCxnSpPr>
          <p:nvPr/>
        </p:nvCxnSpPr>
        <p:spPr>
          <a:xfrm>
            <a:off x="6240530" y="1349545"/>
            <a:ext cx="0" cy="2433157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/>
          <p:cNvSpPr/>
          <p:nvPr/>
        </p:nvSpPr>
        <p:spPr>
          <a:xfrm>
            <a:off x="6357614" y="1268760"/>
            <a:ext cx="2623638" cy="228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Přesvědčených voličů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ČSSD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je jen 2,5 %. Potenciál je 9 %. U </a:t>
            </a: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KSČM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dosahuje voličské jádro  5 % a potenciál na </a:t>
            </a:r>
            <a:r>
              <a:rPr lang="cs-CZ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9,5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%.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cs-CZ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Potenciál Přísahy se drží na úrovni 11,5 % </a:t>
            </a:r>
            <a:r>
              <a:rPr lang="cs-C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je tak vyšší než u KSČM a ČSSD. Voličské jádro ovšem není příliš silné. Číselně si tedy Přísaha vede podobně jako SPD.</a:t>
            </a:r>
          </a:p>
        </p:txBody>
      </p:sp>
    </p:spTree>
    <p:extLst>
      <p:ext uri="{BB962C8B-B14F-4D97-AF65-F5344CB8AC3E}">
        <p14:creationId xmlns:p14="http://schemas.microsoft.com/office/powerpoint/2010/main" val="4059577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xmlns="" id="{14022510-4E1B-4011-8BCE-FA165D93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88" y="207936"/>
            <a:ext cx="8640686" cy="908500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metodika volebního modelu </a:t>
            </a:r>
          </a:p>
        </p:txBody>
      </p:sp>
      <p:sp>
        <p:nvSpPr>
          <p:cNvPr id="19" name="Zástupný symbol pro text 18">
            <a:extLst>
              <a:ext uri="{FF2B5EF4-FFF2-40B4-BE49-F238E27FC236}">
                <a16:creationId xmlns:a16="http://schemas.microsoft.com/office/drawing/2014/main" xmlns="" id="{FBAF8A85-9FCD-442E-8187-ED2FA7A345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670" y="1268760"/>
            <a:ext cx="8561804" cy="5777717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Společnost MEDIAN kontinuálně vydává nezávislý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volební model pro volby do Poslanecké sněmovny parlamentu ČR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Jeho základní metodické aspekty jsou: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Vzorek je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reprezentativní nejen z hlediska základních sociodemografických proměnných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ale i podle dalších ukazatelů výrazně ovlivňujících volební preference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Zajištěna je i reprezentativita z hlediska minulého volebního chování respondenta (volby do PSP 2017). 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Volební model nezanedbává respondenty, kteří váhají mezi několika stranami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jako „nerozhodnuté“, ani je nenutí do výběru jedné strany, který může být nestabilní a specifický.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Konstrukce volebního modelu zohledňuje míru přesvědčení o volební účasti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Model tedy v odhadu pravděpodobnosti účasti respondenta kombinuje účast v minulých volbách a aktuální deklaraci.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Výzkum prochází striktními kontrolami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při nichž jsou mimo jiné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poslouchány záznamy CAPI rozhovorů všech zúčastněných tazatelů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takže je vyloučeno falšování rozhovorů.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Výzkum redukuje riziko vychýlení face-to-face sběrů dat k usedlejším a </a:t>
            </a:r>
            <a:r>
              <a:rPr lang="cs-CZ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zastižitelnějším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respondentům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 to pomocí několika opatření: a) část respondentů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nezastižitelných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osobním sběrem je dotázána online (cca 20 % vzorku), b) vážením v datech zajišťujeme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reprezentativitu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 aspektech, v nichž se podle naší analýzy mohou odchylovat osobní sběry dat od populace.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Osobní rozhovory 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probíhají za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dodržení maximálních hygienických opatření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aby nedošlo k ohrožení respondenta ani tazatele. </a:t>
            </a: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00000"/>
              <a:buFont typeface="Arial" panose="020B0604020202020204" pitchFamily="34" charset="0"/>
              <a:buChar char="•"/>
            </a:pPr>
            <a:endParaRPr lang="cs-CZ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3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EFC92F73-94FE-4F1E-9584-CC3809D7679C}"/>
              </a:ext>
            </a:extLst>
          </p:cNvPr>
          <p:cNvSpPr/>
          <p:nvPr/>
        </p:nvSpPr>
        <p:spPr>
          <a:xfrm>
            <a:off x="7020272" y="3514136"/>
            <a:ext cx="1853701" cy="1384995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r>
              <a:rPr lang="cs-CZ" sz="1200" dirty="0"/>
              <a:t>225 301 123</a:t>
            </a: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volebnimodel@median.cz</a:t>
            </a: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řešitelský tým:  </a:t>
            </a: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J. Horníček, M. Kyselá, 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P. Čech</a:t>
            </a:r>
            <a:b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755" y="-457201"/>
            <a:ext cx="2141733" cy="237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1050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</TotalTime>
  <Words>1550</Words>
  <Application>Microsoft Office PowerPoint</Application>
  <PresentationFormat>Předvádění na obrazovce (4:3)</PresentationFormat>
  <Paragraphs>116</Paragraphs>
  <Slides>13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  sněmovní volební model  červenec 2021</vt:lpstr>
      <vt:lpstr>metodika výzkumu</vt:lpstr>
      <vt:lpstr>Shrnutí výsledků sněmovního volebního modelu</vt:lpstr>
      <vt:lpstr>volební účast</vt:lpstr>
      <vt:lpstr>volební účast – červenec 2021</vt:lpstr>
      <vt:lpstr>volební model</vt:lpstr>
      <vt:lpstr>sněmovní volební model - červenec 2021</vt:lpstr>
      <vt:lpstr>vývoj volebního modelu  listopad 2017 - červenec 2021</vt:lpstr>
      <vt:lpstr>pevnost rozhodnutí,  volební jádra a potenciály stran</vt:lpstr>
      <vt:lpstr>pevnost rozhodnutí voličů:  účast a volená strana</vt:lpstr>
      <vt:lpstr>volební jádra a potenciály stran  červenec 2021</vt:lpstr>
      <vt:lpstr>metodika volebního modelu 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sněmovní volební model  únor 2021</dc:title>
  <dc:creator>Monika Kyselá</dc:creator>
  <cp:lastModifiedBy>Monika Kyselá</cp:lastModifiedBy>
  <cp:revision>226</cp:revision>
  <dcterms:created xsi:type="dcterms:W3CDTF">2021-03-04T08:18:05Z</dcterms:created>
  <dcterms:modified xsi:type="dcterms:W3CDTF">2021-08-04T14:45:18Z</dcterms:modified>
</cp:coreProperties>
</file>