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70" r:id="rId3"/>
    <p:sldId id="259" r:id="rId4"/>
    <p:sldId id="260" r:id="rId5"/>
    <p:sldId id="261" r:id="rId6"/>
    <p:sldId id="262" r:id="rId7"/>
    <p:sldId id="263" r:id="rId8"/>
    <p:sldId id="272" r:id="rId9"/>
    <p:sldId id="273" r:id="rId10"/>
    <p:sldId id="275" r:id="rId11"/>
    <p:sldId id="265" r:id="rId12"/>
    <p:sldId id="266" r:id="rId13"/>
    <p:sldId id="274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roslav Mašek" initials="MM" lastIdx="3" clrIdx="0"/>
  <p:cmAuthor id="2" name="Lenka Doubravová" initials="LD" lastIdx="8" clrIdx="1">
    <p:extLst>
      <p:ext uri="{19B8F6BF-5375-455C-9EA6-DF929625EA0E}">
        <p15:presenceInfo xmlns:p15="http://schemas.microsoft.com/office/powerpoint/2012/main" userId="S-1-5-21-729204564-2398061943-3661628202-543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9EC2"/>
    <a:srgbClr val="AF4248"/>
    <a:srgbClr val="FFC000"/>
    <a:srgbClr val="F79646"/>
    <a:srgbClr val="C00000"/>
    <a:srgbClr val="000000"/>
    <a:srgbClr val="CE0F68"/>
    <a:srgbClr val="8FE5F9"/>
    <a:srgbClr val="00B0F0"/>
    <a:srgbClr val="60B4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839" autoAdjust="0"/>
    <p:restoredTop sz="95636" autoAdjust="0"/>
  </p:normalViewPr>
  <p:slideViewPr>
    <p:cSldViewPr>
      <p:cViewPr varScale="1">
        <p:scale>
          <a:sx n="114" d="100"/>
          <a:sy n="114" d="100"/>
        </p:scale>
        <p:origin x="117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396254259714883"/>
          <c:y val="1.543271999359301E-3"/>
          <c:w val="0.74966465064834209"/>
          <c:h val="0.83690979486177719"/>
        </c:manualLayout>
      </c:layout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Sloupec1</c:v>
                </c:pt>
              </c:strCache>
            </c:strRef>
          </c:tx>
          <c:dPt>
            <c:idx val="0"/>
            <c:bubble3D val="0"/>
            <c:spPr>
              <a:solidFill>
                <a:srgbClr val="1A936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6DA-4F08-A950-1163938E591E}"/>
              </c:ext>
            </c:extLst>
          </c:dPt>
          <c:dPt>
            <c:idx val="1"/>
            <c:bubble3D val="0"/>
            <c:spPr>
              <a:solidFill>
                <a:srgbClr val="6BBA8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6DA-4F08-A950-1163938E591E}"/>
              </c:ext>
            </c:extLst>
          </c:dPt>
          <c:dPt>
            <c:idx val="2"/>
            <c:bubble3D val="0"/>
            <c:spPr>
              <a:solidFill>
                <a:srgbClr val="EA696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6DA-4F08-A950-1163938E591E}"/>
              </c:ext>
            </c:extLst>
          </c:dPt>
          <c:dPt>
            <c:idx val="3"/>
            <c:bubble3D val="0"/>
            <c:spPr>
              <a:solidFill>
                <a:srgbClr val="AF424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5DE-42F9-939C-0D48C76319F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551-42F2-8248-1A0328DF1862}"/>
              </c:ext>
            </c:extLst>
          </c:dPt>
          <c:dLbls>
            <c:dLbl>
              <c:idx val="0"/>
              <c:layout>
                <c:manualLayout>
                  <c:x val="6.4273710862940365E-3"/>
                  <c:y val="8.07230411526487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6DA-4F08-A950-1163938E591E}"/>
                </c:ext>
              </c:extLst>
            </c:dLbl>
            <c:dLbl>
              <c:idx val="4"/>
              <c:layout>
                <c:manualLayout>
                  <c:x val="1.9282113258882107E-2"/>
                  <c:y val="-2.6907680384216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551-42F2-8248-1A0328DF1862}"/>
                </c:ext>
              </c:extLst>
            </c:dLbl>
            <c:numFmt formatCode="#,##0.0&quot; %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List1!$A$2:$A$5</c:f>
              <c:strCache>
                <c:ptCount val="4"/>
                <c:pt idx="0">
                  <c:v>určitě ano</c:v>
                </c:pt>
                <c:pt idx="1">
                  <c:v>spíše ano</c:v>
                </c:pt>
                <c:pt idx="2">
                  <c:v>spíše ne</c:v>
                </c:pt>
                <c:pt idx="3">
                  <c:v>určitě ne</c:v>
                </c:pt>
              </c:strCache>
            </c:strRef>
          </c:cat>
          <c:val>
            <c:numRef>
              <c:f>List1!$B$2:$B$5</c:f>
              <c:numCache>
                <c:formatCode>General</c:formatCode>
                <c:ptCount val="4"/>
                <c:pt idx="0">
                  <c:v>50.5</c:v>
                </c:pt>
                <c:pt idx="1">
                  <c:v>10.5</c:v>
                </c:pt>
                <c:pt idx="2">
                  <c:v>6.5</c:v>
                </c:pt>
                <c:pt idx="3">
                  <c:v>32.5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DA-4F08-A950-1163938E59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2153174374830616E-2"/>
          <c:y val="0.75736475924405933"/>
          <c:w val="0.85606939941278104"/>
          <c:h val="0.231872168602254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600" b="0" i="0" u="none" strike="noStrike" kern="1200" baseline="0">
              <a:solidFill>
                <a:schemeClr val="tx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4.3416560043867666E-2"/>
          <c:w val="1"/>
          <c:h val="0.740829799814676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111E6C"/>
              </a:solidFill>
              <a:ln w="2413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5E72-4274-8DE8-0A897FB1DA29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 w="28575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5E72-4274-8DE8-0A897FB1DA29}"/>
              </c:ext>
            </c:extLst>
          </c:dPt>
          <c:dPt>
            <c:idx val="2"/>
            <c:invertIfNegative val="0"/>
            <c:bubble3D val="0"/>
            <c:spPr>
              <a:solidFill>
                <a:srgbClr val="CE0F68"/>
              </a:solidFill>
              <a:ln w="28575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5E72-4274-8DE8-0A897FB1DA29}"/>
              </c:ext>
            </c:extLst>
          </c:dPt>
          <c:dPt>
            <c:idx val="3"/>
            <c:invertIfNegative val="0"/>
            <c:bubble3D val="0"/>
            <c:spPr>
              <a:solidFill>
                <a:srgbClr val="000000"/>
              </a:solidFill>
              <a:ln w="28575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5E72-4274-8DE8-0A897FB1DA29}"/>
              </c:ext>
            </c:extLst>
          </c:dPt>
          <c:dPt>
            <c:idx val="4"/>
            <c:invertIfNegative val="0"/>
            <c:bubble3D val="0"/>
            <c:spPr>
              <a:solidFill>
                <a:srgbClr val="984807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5E72-4274-8DE8-0A897FB1DA29}"/>
              </c:ext>
            </c:extLst>
          </c:dPt>
          <c:dPt>
            <c:idx val="5"/>
            <c:invertIfNegative val="0"/>
            <c:bubble3D val="0"/>
            <c:spPr>
              <a:solidFill>
                <a:srgbClr val="8997EB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5E72-4274-8DE8-0A897FB1DA29}"/>
              </c:ext>
            </c:extLst>
          </c:dPt>
          <c:dPt>
            <c:idx val="6"/>
            <c:invertIfNegative val="0"/>
            <c:bubble3D val="0"/>
            <c:spPr>
              <a:solidFill>
                <a:srgbClr val="7030A0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D-5E72-4274-8DE8-0A897FB1DA29}"/>
              </c:ext>
            </c:extLst>
          </c:dPt>
          <c:dPt>
            <c:idx val="7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F-5E72-4274-8DE8-0A897FB1DA29}"/>
              </c:ext>
            </c:extLst>
          </c:dPt>
          <c:dPt>
            <c:idx val="8"/>
            <c:invertIfNegative val="0"/>
            <c:bubble3D val="0"/>
            <c:spPr>
              <a:solidFill>
                <a:srgbClr val="F79646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1-5E72-4274-8DE8-0A897FB1DA29}"/>
              </c:ext>
            </c:extLst>
          </c:dPt>
          <c:dPt>
            <c:idx val="9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3-5E72-4274-8DE8-0A897FB1DA29}"/>
              </c:ext>
            </c:extLst>
          </c:dPt>
          <c:dPt>
            <c:idx val="10"/>
            <c:invertIfNegative val="0"/>
            <c:bubble3D val="0"/>
            <c:spPr>
              <a:solidFill>
                <a:srgbClr val="60B44C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6-B65E-4AB5-B074-424AF8CFBD03}"/>
              </c:ext>
            </c:extLst>
          </c:dPt>
          <c:dPt>
            <c:idx val="11"/>
            <c:invertIfNegative val="0"/>
            <c:bubble3D val="0"/>
            <c:spPr>
              <a:solidFill>
                <a:srgbClr val="AF4248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5-367B-444B-AAB8-21CDEE28F2D2}"/>
              </c:ext>
            </c:extLst>
          </c:dPt>
          <c:dPt>
            <c:idx val="12"/>
            <c:invertIfNegative val="0"/>
            <c:bubble3D val="0"/>
            <c:spPr>
              <a:solidFill>
                <a:srgbClr val="0A9EC2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8-8F67-472C-84EE-0C16B28B7B48}"/>
              </c:ext>
            </c:extLst>
          </c:dPt>
          <c:dPt>
            <c:idx val="13"/>
            <c:invertIfNegative val="0"/>
            <c:bubble3D val="0"/>
            <c:spPr>
              <a:solidFill>
                <a:srgbClr val="A6A6A6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A-2E7C-4346-8AFF-70BDFB45439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List1!$A$2:$A$15</c:f>
              <c:strCache>
                <c:ptCount val="14"/>
                <c:pt idx="0">
                  <c:v>ANO</c:v>
                </c:pt>
                <c:pt idx="1">
                  <c:v>ODS</c:v>
                </c:pt>
                <c:pt idx="2">
                  <c:v>STAN</c:v>
                </c:pt>
                <c:pt idx="3">
                  <c:v>Piráti</c:v>
                </c:pt>
                <c:pt idx="4">
                  <c:v>SPD</c:v>
                </c:pt>
                <c:pt idx="5">
                  <c:v>Přísaha</c:v>
                </c:pt>
                <c:pt idx="6">
                  <c:v>TOP 09</c:v>
                </c:pt>
                <c:pt idx="7">
                  <c:v>KSČM</c:v>
                </c:pt>
                <c:pt idx="8">
                  <c:v>SOCDEM</c:v>
                </c:pt>
                <c:pt idx="9">
                  <c:v>KDU-ČSL</c:v>
                </c:pt>
                <c:pt idx="10">
                  <c:v>Zelení</c:v>
                </c:pt>
                <c:pt idx="11">
                  <c:v>Trikolóra</c:v>
                </c:pt>
                <c:pt idx="12">
                  <c:v>PRO 2022</c:v>
                </c:pt>
                <c:pt idx="13">
                  <c:v>jiné</c:v>
                </c:pt>
              </c:strCache>
            </c:strRef>
          </c:cat>
          <c:val>
            <c:numRef>
              <c:f>List1!$B$2:$B$15</c:f>
              <c:numCache>
                <c:formatCode>0.0%</c:formatCode>
                <c:ptCount val="14"/>
                <c:pt idx="0">
                  <c:v>0.33</c:v>
                </c:pt>
                <c:pt idx="1">
                  <c:v>0.14000000000000001</c:v>
                </c:pt>
                <c:pt idx="2">
                  <c:v>0.09</c:v>
                </c:pt>
                <c:pt idx="3">
                  <c:v>0.08</c:v>
                </c:pt>
                <c:pt idx="4">
                  <c:v>0.08</c:v>
                </c:pt>
                <c:pt idx="5">
                  <c:v>0.05</c:v>
                </c:pt>
                <c:pt idx="6">
                  <c:v>0.04</c:v>
                </c:pt>
                <c:pt idx="7">
                  <c:v>0.04</c:v>
                </c:pt>
                <c:pt idx="8">
                  <c:v>3.5000000000000003E-2</c:v>
                </c:pt>
                <c:pt idx="9">
                  <c:v>2.5000000000000001E-2</c:v>
                </c:pt>
                <c:pt idx="10">
                  <c:v>2.5000000000000001E-2</c:v>
                </c:pt>
                <c:pt idx="11">
                  <c:v>0.02</c:v>
                </c:pt>
                <c:pt idx="12">
                  <c:v>0.02</c:v>
                </c:pt>
                <c:pt idx="13">
                  <c:v>2.5000000000000001E-2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5E72-4274-8DE8-0A897FB1DA2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7"/>
        <c:overlap val="-26"/>
        <c:axId val="178925568"/>
        <c:axId val="178927104"/>
      </c:barChart>
      <c:catAx>
        <c:axId val="178925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cs-CZ"/>
          </a:p>
        </c:txPr>
        <c:crossAx val="17892710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8927104"/>
        <c:scaling>
          <c:orientation val="minMax"/>
          <c:max val="0.4"/>
        </c:scaling>
        <c:delete val="1"/>
        <c:axPos val="l"/>
        <c:numFmt formatCode="0%" sourceLinked="0"/>
        <c:majorTickMark val="out"/>
        <c:minorTickMark val="none"/>
        <c:tickLblPos val="nextTo"/>
        <c:crossAx val="178925568"/>
        <c:crosses val="autoZero"/>
        <c:crossBetween val="between"/>
      </c:valAx>
    </c:plotArea>
    <c:plotVisOnly val="1"/>
    <c:dispBlanksAs val="gap"/>
    <c:showDLblsOverMax val="0"/>
  </c:chart>
  <c:spPr>
    <a:solidFill>
      <a:srgbClr val="FFFFFF"/>
    </a:solidFill>
  </c:spPr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935581190517449"/>
          <c:y val="0.11711977730069732"/>
          <c:w val="0.86624467885735745"/>
          <c:h val="0.70422633067233598"/>
        </c:manualLayout>
      </c:layout>
      <c:lineChart>
        <c:grouping val="standard"/>
        <c:varyColors val="0"/>
        <c:ser>
          <c:idx val="1"/>
          <c:order val="0"/>
          <c:tx>
            <c:strRef>
              <c:f>List1!$A$2</c:f>
              <c:strCache>
                <c:ptCount val="1"/>
                <c:pt idx="0">
                  <c:v>ANO</c:v>
                </c:pt>
              </c:strCache>
            </c:strRef>
          </c:tx>
          <c:spPr>
            <a:ln w="9525">
              <a:solidFill>
                <a:srgbClr val="111E6C"/>
              </a:solidFill>
              <a:prstDash val="solid"/>
            </a:ln>
          </c:spPr>
          <c:marker>
            <c:symbol val="circle"/>
            <c:size val="3"/>
            <c:spPr>
              <a:solidFill>
                <a:srgbClr val="111E6C"/>
              </a:solidFill>
              <a:ln w="6350">
                <a:solidFill>
                  <a:srgbClr val="111E6C"/>
                </a:solidFill>
              </a:ln>
            </c:spPr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F9CB-4304-BF83-AE407D0B7A1D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F9CB-4304-BF83-AE407D0B7A1D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A-F9CB-4304-BF83-AE407D0B7A1D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B-F9CB-4304-BF83-AE407D0B7A1D}"/>
              </c:ext>
            </c:extLst>
          </c:dPt>
          <c:cat>
            <c:strRef>
              <c:f>List1!$B$1:$X$1</c:f>
              <c:strCache>
                <c:ptCount val="23"/>
                <c:pt idx="0">
                  <c:v>05/22</c:v>
                </c:pt>
                <c:pt idx="1">
                  <c:v>06/22</c:v>
                </c:pt>
                <c:pt idx="2">
                  <c:v>07/22</c:v>
                </c:pt>
                <c:pt idx="3">
                  <c:v>08/22</c:v>
                </c:pt>
                <c:pt idx="4">
                  <c:v>09/22</c:v>
                </c:pt>
                <c:pt idx="5">
                  <c:v>10/22</c:v>
                </c:pt>
                <c:pt idx="6">
                  <c:v>02/23</c:v>
                </c:pt>
                <c:pt idx="7">
                  <c:v>03/23</c:v>
                </c:pt>
                <c:pt idx="8">
                  <c:v>04/23</c:v>
                </c:pt>
                <c:pt idx="9">
                  <c:v>05/23</c:v>
                </c:pt>
                <c:pt idx="10">
                  <c:v>06/23</c:v>
                </c:pt>
                <c:pt idx="11">
                  <c:v>07/23</c:v>
                </c:pt>
                <c:pt idx="12">
                  <c:v>09/23</c:v>
                </c:pt>
                <c:pt idx="13">
                  <c:v>10/23</c:v>
                </c:pt>
                <c:pt idx="14">
                  <c:v>11/23</c:v>
                </c:pt>
                <c:pt idx="15">
                  <c:v>12/23</c:v>
                </c:pt>
                <c:pt idx="16">
                  <c:v>01/24</c:v>
                </c:pt>
                <c:pt idx="17">
                  <c:v>02/24</c:v>
                </c:pt>
                <c:pt idx="18">
                  <c:v>03/24</c:v>
                </c:pt>
                <c:pt idx="19">
                  <c:v>04/24</c:v>
                </c:pt>
                <c:pt idx="20">
                  <c:v>05/24</c:v>
                </c:pt>
                <c:pt idx="21">
                  <c:v>06/24</c:v>
                </c:pt>
                <c:pt idx="22">
                  <c:v>07/24</c:v>
                </c:pt>
              </c:strCache>
            </c:strRef>
          </c:cat>
          <c:val>
            <c:numRef>
              <c:f>List1!$B$2:$X$2</c:f>
              <c:numCache>
                <c:formatCode>0.00%</c:formatCode>
                <c:ptCount val="23"/>
                <c:pt idx="0">
                  <c:v>0.28499999999999998</c:v>
                </c:pt>
                <c:pt idx="1">
                  <c:v>0.28999999999999998</c:v>
                </c:pt>
                <c:pt idx="2">
                  <c:v>0.3</c:v>
                </c:pt>
                <c:pt idx="3">
                  <c:v>0.28999999999999998</c:v>
                </c:pt>
                <c:pt idx="4">
                  <c:v>0.30499999999999999</c:v>
                </c:pt>
                <c:pt idx="5">
                  <c:v>0.315</c:v>
                </c:pt>
                <c:pt idx="6">
                  <c:v>0.32</c:v>
                </c:pt>
                <c:pt idx="7">
                  <c:v>0.34499999999999997</c:v>
                </c:pt>
                <c:pt idx="8">
                  <c:v>0.31</c:v>
                </c:pt>
                <c:pt idx="9">
                  <c:v>0.34499999999999997</c:v>
                </c:pt>
                <c:pt idx="10">
                  <c:v>0.35499999999999998</c:v>
                </c:pt>
                <c:pt idx="11">
                  <c:v>0.33</c:v>
                </c:pt>
                <c:pt idx="12">
                  <c:v>0.34</c:v>
                </c:pt>
                <c:pt idx="13">
                  <c:v>0.35</c:v>
                </c:pt>
                <c:pt idx="14">
                  <c:v>0.34499999999999997</c:v>
                </c:pt>
                <c:pt idx="15">
                  <c:v>0.35</c:v>
                </c:pt>
                <c:pt idx="16">
                  <c:v>0.315</c:v>
                </c:pt>
                <c:pt idx="17">
                  <c:v>0.31</c:v>
                </c:pt>
                <c:pt idx="18">
                  <c:v>0.32</c:v>
                </c:pt>
                <c:pt idx="19">
                  <c:v>0.32500000000000001</c:v>
                </c:pt>
                <c:pt idx="20">
                  <c:v>0.33</c:v>
                </c:pt>
                <c:pt idx="21">
                  <c:v>0.30499999999999999</c:v>
                </c:pt>
                <c:pt idx="22">
                  <c:v>0.33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F9CB-4304-BF83-AE407D0B7A1D}"/>
            </c:ext>
          </c:extLst>
        </c:ser>
        <c:ser>
          <c:idx val="2"/>
          <c:order val="1"/>
          <c:tx>
            <c:strRef>
              <c:f>List1!$A$3</c:f>
              <c:strCache>
                <c:ptCount val="1"/>
                <c:pt idx="0">
                  <c:v>ODS</c:v>
                </c:pt>
              </c:strCache>
            </c:strRef>
          </c:tx>
          <c:spPr>
            <a:ln w="6350">
              <a:solidFill>
                <a:srgbClr val="0070C0"/>
              </a:solidFill>
              <a:prstDash val="solid"/>
            </a:ln>
          </c:spPr>
          <c:marker>
            <c:symbol val="circle"/>
            <c:size val="3"/>
            <c:spPr>
              <a:solidFill>
                <a:srgbClr val="0070C0"/>
              </a:solidFill>
              <a:ln w="6350">
                <a:solidFill>
                  <a:srgbClr val="0070C0"/>
                </a:solidFill>
              </a:ln>
            </c:spPr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D-F9CB-4304-BF83-AE407D0B7A1D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E-F9CB-4304-BF83-AE407D0B7A1D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F-F9CB-4304-BF83-AE407D0B7A1D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0-F9CB-4304-BF83-AE407D0B7A1D}"/>
              </c:ext>
            </c:extLst>
          </c:dPt>
          <c:cat>
            <c:strRef>
              <c:f>List1!$B$1:$X$1</c:f>
              <c:strCache>
                <c:ptCount val="23"/>
                <c:pt idx="0">
                  <c:v>05/22</c:v>
                </c:pt>
                <c:pt idx="1">
                  <c:v>06/22</c:v>
                </c:pt>
                <c:pt idx="2">
                  <c:v>07/22</c:v>
                </c:pt>
                <c:pt idx="3">
                  <c:v>08/22</c:v>
                </c:pt>
                <c:pt idx="4">
                  <c:v>09/22</c:v>
                </c:pt>
                <c:pt idx="5">
                  <c:v>10/22</c:v>
                </c:pt>
                <c:pt idx="6">
                  <c:v>02/23</c:v>
                </c:pt>
                <c:pt idx="7">
                  <c:v>03/23</c:v>
                </c:pt>
                <c:pt idx="8">
                  <c:v>04/23</c:v>
                </c:pt>
                <c:pt idx="9">
                  <c:v>05/23</c:v>
                </c:pt>
                <c:pt idx="10">
                  <c:v>06/23</c:v>
                </c:pt>
                <c:pt idx="11">
                  <c:v>07/23</c:v>
                </c:pt>
                <c:pt idx="12">
                  <c:v>09/23</c:v>
                </c:pt>
                <c:pt idx="13">
                  <c:v>10/23</c:v>
                </c:pt>
                <c:pt idx="14">
                  <c:v>11/23</c:v>
                </c:pt>
                <c:pt idx="15">
                  <c:v>12/23</c:v>
                </c:pt>
                <c:pt idx="16">
                  <c:v>01/24</c:v>
                </c:pt>
                <c:pt idx="17">
                  <c:v>02/24</c:v>
                </c:pt>
                <c:pt idx="18">
                  <c:v>03/24</c:v>
                </c:pt>
                <c:pt idx="19">
                  <c:v>04/24</c:v>
                </c:pt>
                <c:pt idx="20">
                  <c:v>05/24</c:v>
                </c:pt>
                <c:pt idx="21">
                  <c:v>06/24</c:v>
                </c:pt>
                <c:pt idx="22">
                  <c:v>07/24</c:v>
                </c:pt>
              </c:strCache>
            </c:strRef>
          </c:cat>
          <c:val>
            <c:numRef>
              <c:f>List1!$B$3:$X$3</c:f>
              <c:numCache>
                <c:formatCode>0.00%</c:formatCode>
                <c:ptCount val="23"/>
                <c:pt idx="0">
                  <c:v>0.16500000000000001</c:v>
                </c:pt>
                <c:pt idx="1">
                  <c:v>0.161</c:v>
                </c:pt>
                <c:pt idx="2">
                  <c:v>0.155</c:v>
                </c:pt>
                <c:pt idx="3">
                  <c:v>0.16</c:v>
                </c:pt>
                <c:pt idx="4">
                  <c:v>0.16</c:v>
                </c:pt>
                <c:pt idx="5">
                  <c:v>0.13500000000000001</c:v>
                </c:pt>
                <c:pt idx="6">
                  <c:v>0.14499999999999999</c:v>
                </c:pt>
                <c:pt idx="7">
                  <c:v>0.155</c:v>
                </c:pt>
                <c:pt idx="8">
                  <c:v>0.15</c:v>
                </c:pt>
                <c:pt idx="9">
                  <c:v>0.15</c:v>
                </c:pt>
                <c:pt idx="10">
                  <c:v>0.14000000000000001</c:v>
                </c:pt>
                <c:pt idx="11">
                  <c:v>0.15</c:v>
                </c:pt>
                <c:pt idx="12">
                  <c:v>0.13</c:v>
                </c:pt>
                <c:pt idx="13">
                  <c:v>0.13500000000000001</c:v>
                </c:pt>
                <c:pt idx="14">
                  <c:v>0.155</c:v>
                </c:pt>
                <c:pt idx="15">
                  <c:v>0.13</c:v>
                </c:pt>
                <c:pt idx="16">
                  <c:v>0.12</c:v>
                </c:pt>
                <c:pt idx="17">
                  <c:v>0.125</c:v>
                </c:pt>
                <c:pt idx="18">
                  <c:v>0.14000000000000001</c:v>
                </c:pt>
                <c:pt idx="19">
                  <c:v>0.13</c:v>
                </c:pt>
                <c:pt idx="20">
                  <c:v>0.14499999999999999</c:v>
                </c:pt>
                <c:pt idx="21">
                  <c:v>0.12</c:v>
                </c:pt>
                <c:pt idx="22">
                  <c:v>0.14000000000000001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F9CB-4304-BF83-AE407D0B7A1D}"/>
            </c:ext>
          </c:extLst>
        </c:ser>
        <c:ser>
          <c:idx val="3"/>
          <c:order val="2"/>
          <c:tx>
            <c:strRef>
              <c:f>List1!$A$4</c:f>
              <c:strCache>
                <c:ptCount val="1"/>
                <c:pt idx="0">
                  <c:v>Piráti</c:v>
                </c:pt>
              </c:strCache>
            </c:strRef>
          </c:tx>
          <c:spPr>
            <a:ln w="6350">
              <a:solidFill>
                <a:srgbClr val="000000"/>
              </a:solidFill>
              <a:prstDash val="solid"/>
            </a:ln>
          </c:spPr>
          <c:marker>
            <c:symbol val="circle"/>
            <c:size val="3"/>
            <c:spPr>
              <a:solidFill>
                <a:srgbClr val="000000"/>
              </a:solidFill>
              <a:ln w="6350">
                <a:solidFill>
                  <a:srgbClr val="000000"/>
                </a:solidFill>
              </a:ln>
            </c:spPr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F-5DB3-4A8F-A21C-21B1F8F80354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0-5DB3-4A8F-A21C-21B1F8F80354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1-5DB3-4A8F-A21C-21B1F8F80354}"/>
              </c:ext>
            </c:extLst>
          </c:dPt>
          <c:cat>
            <c:strRef>
              <c:f>List1!$B$1:$X$1</c:f>
              <c:strCache>
                <c:ptCount val="23"/>
                <c:pt idx="0">
                  <c:v>05/22</c:v>
                </c:pt>
                <c:pt idx="1">
                  <c:v>06/22</c:v>
                </c:pt>
                <c:pt idx="2">
                  <c:v>07/22</c:v>
                </c:pt>
                <c:pt idx="3">
                  <c:v>08/22</c:v>
                </c:pt>
                <c:pt idx="4">
                  <c:v>09/22</c:v>
                </c:pt>
                <c:pt idx="5">
                  <c:v>10/22</c:v>
                </c:pt>
                <c:pt idx="6">
                  <c:v>02/23</c:v>
                </c:pt>
                <c:pt idx="7">
                  <c:v>03/23</c:v>
                </c:pt>
                <c:pt idx="8">
                  <c:v>04/23</c:v>
                </c:pt>
                <c:pt idx="9">
                  <c:v>05/23</c:v>
                </c:pt>
                <c:pt idx="10">
                  <c:v>06/23</c:v>
                </c:pt>
                <c:pt idx="11">
                  <c:v>07/23</c:v>
                </c:pt>
                <c:pt idx="12">
                  <c:v>09/23</c:v>
                </c:pt>
                <c:pt idx="13">
                  <c:v>10/23</c:v>
                </c:pt>
                <c:pt idx="14">
                  <c:v>11/23</c:v>
                </c:pt>
                <c:pt idx="15">
                  <c:v>12/23</c:v>
                </c:pt>
                <c:pt idx="16">
                  <c:v>01/24</c:v>
                </c:pt>
                <c:pt idx="17">
                  <c:v>02/24</c:v>
                </c:pt>
                <c:pt idx="18">
                  <c:v>03/24</c:v>
                </c:pt>
                <c:pt idx="19">
                  <c:v>04/24</c:v>
                </c:pt>
                <c:pt idx="20">
                  <c:v>05/24</c:v>
                </c:pt>
                <c:pt idx="21">
                  <c:v>06/24</c:v>
                </c:pt>
                <c:pt idx="22">
                  <c:v>07/24</c:v>
                </c:pt>
              </c:strCache>
            </c:strRef>
          </c:cat>
          <c:val>
            <c:numRef>
              <c:f>List1!$B$4:$X$4</c:f>
              <c:numCache>
                <c:formatCode>0.00%</c:formatCode>
                <c:ptCount val="23"/>
                <c:pt idx="0">
                  <c:v>0.09</c:v>
                </c:pt>
                <c:pt idx="1">
                  <c:v>0.11799999999999999</c:v>
                </c:pt>
                <c:pt idx="2">
                  <c:v>0.105</c:v>
                </c:pt>
                <c:pt idx="3">
                  <c:v>0.115</c:v>
                </c:pt>
                <c:pt idx="4">
                  <c:v>0.11</c:v>
                </c:pt>
                <c:pt idx="5">
                  <c:v>0.11</c:v>
                </c:pt>
                <c:pt idx="6">
                  <c:v>0.115</c:v>
                </c:pt>
                <c:pt idx="7">
                  <c:v>8.5000000000000006E-2</c:v>
                </c:pt>
                <c:pt idx="8">
                  <c:v>0.105</c:v>
                </c:pt>
                <c:pt idx="9">
                  <c:v>0.105</c:v>
                </c:pt>
                <c:pt idx="10">
                  <c:v>0.11</c:v>
                </c:pt>
                <c:pt idx="11">
                  <c:v>0.12</c:v>
                </c:pt>
                <c:pt idx="12">
                  <c:v>0.115</c:v>
                </c:pt>
                <c:pt idx="13">
                  <c:v>0.09</c:v>
                </c:pt>
                <c:pt idx="14">
                  <c:v>0.11</c:v>
                </c:pt>
                <c:pt idx="15">
                  <c:v>0.105</c:v>
                </c:pt>
                <c:pt idx="16">
                  <c:v>0.13</c:v>
                </c:pt>
                <c:pt idx="17">
                  <c:v>0.11</c:v>
                </c:pt>
                <c:pt idx="18">
                  <c:v>0.105</c:v>
                </c:pt>
                <c:pt idx="19">
                  <c:v>0.1</c:v>
                </c:pt>
                <c:pt idx="20">
                  <c:v>0.1</c:v>
                </c:pt>
                <c:pt idx="21">
                  <c:v>0.105</c:v>
                </c:pt>
                <c:pt idx="22">
                  <c:v>0.08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3D32-4151-A9FC-61C8B442BEBD}"/>
            </c:ext>
          </c:extLst>
        </c:ser>
        <c:ser>
          <c:idx val="4"/>
          <c:order val="3"/>
          <c:tx>
            <c:strRef>
              <c:f>List1!$A$5</c:f>
              <c:strCache>
                <c:ptCount val="1"/>
                <c:pt idx="0">
                  <c:v>SPD</c:v>
                </c:pt>
              </c:strCache>
            </c:strRef>
          </c:tx>
          <c:spPr>
            <a:ln w="9525">
              <a:solidFill>
                <a:srgbClr val="984807"/>
              </a:solidFill>
              <a:prstDash val="solid"/>
            </a:ln>
          </c:spPr>
          <c:marker>
            <c:symbol val="circle"/>
            <c:size val="3"/>
            <c:spPr>
              <a:solidFill>
                <a:srgbClr val="984807"/>
              </a:solidFill>
              <a:ln w="6350">
                <a:solidFill>
                  <a:srgbClr val="984807"/>
                </a:solidFill>
              </a:ln>
            </c:spPr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2-5DB3-4A8F-A21C-21B1F8F80354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3-5DB3-4A8F-A21C-21B1F8F80354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4-5DB3-4A8F-A21C-21B1F8F80354}"/>
              </c:ext>
            </c:extLst>
          </c:dPt>
          <c:cat>
            <c:strRef>
              <c:f>List1!$B$1:$X$1</c:f>
              <c:strCache>
                <c:ptCount val="23"/>
                <c:pt idx="0">
                  <c:v>05/22</c:v>
                </c:pt>
                <c:pt idx="1">
                  <c:v>06/22</c:v>
                </c:pt>
                <c:pt idx="2">
                  <c:v>07/22</c:v>
                </c:pt>
                <c:pt idx="3">
                  <c:v>08/22</c:v>
                </c:pt>
                <c:pt idx="4">
                  <c:v>09/22</c:v>
                </c:pt>
                <c:pt idx="5">
                  <c:v>10/22</c:v>
                </c:pt>
                <c:pt idx="6">
                  <c:v>02/23</c:v>
                </c:pt>
                <c:pt idx="7">
                  <c:v>03/23</c:v>
                </c:pt>
                <c:pt idx="8">
                  <c:v>04/23</c:v>
                </c:pt>
                <c:pt idx="9">
                  <c:v>05/23</c:v>
                </c:pt>
                <c:pt idx="10">
                  <c:v>06/23</c:v>
                </c:pt>
                <c:pt idx="11">
                  <c:v>07/23</c:v>
                </c:pt>
                <c:pt idx="12">
                  <c:v>09/23</c:v>
                </c:pt>
                <c:pt idx="13">
                  <c:v>10/23</c:v>
                </c:pt>
                <c:pt idx="14">
                  <c:v>11/23</c:v>
                </c:pt>
                <c:pt idx="15">
                  <c:v>12/23</c:v>
                </c:pt>
                <c:pt idx="16">
                  <c:v>01/24</c:v>
                </c:pt>
                <c:pt idx="17">
                  <c:v>02/24</c:v>
                </c:pt>
                <c:pt idx="18">
                  <c:v>03/24</c:v>
                </c:pt>
                <c:pt idx="19">
                  <c:v>04/24</c:v>
                </c:pt>
                <c:pt idx="20">
                  <c:v>05/24</c:v>
                </c:pt>
                <c:pt idx="21">
                  <c:v>06/24</c:v>
                </c:pt>
                <c:pt idx="22">
                  <c:v>07/24</c:v>
                </c:pt>
              </c:strCache>
            </c:strRef>
          </c:cat>
          <c:val>
            <c:numRef>
              <c:f>List1!$B$5:$X$5</c:f>
              <c:numCache>
                <c:formatCode>0.00%</c:formatCode>
                <c:ptCount val="23"/>
                <c:pt idx="0">
                  <c:v>0.115</c:v>
                </c:pt>
                <c:pt idx="1">
                  <c:v>0.125</c:v>
                </c:pt>
                <c:pt idx="2">
                  <c:v>0.125</c:v>
                </c:pt>
                <c:pt idx="3">
                  <c:v>0.14000000000000001</c:v>
                </c:pt>
                <c:pt idx="4">
                  <c:v>0.115</c:v>
                </c:pt>
                <c:pt idx="5">
                  <c:v>0.12</c:v>
                </c:pt>
                <c:pt idx="6">
                  <c:v>9.5000000000000001E-2</c:v>
                </c:pt>
                <c:pt idx="7">
                  <c:v>0.1</c:v>
                </c:pt>
                <c:pt idx="8">
                  <c:v>8.5000000000000006E-2</c:v>
                </c:pt>
                <c:pt idx="9">
                  <c:v>8.5000000000000006E-2</c:v>
                </c:pt>
                <c:pt idx="10">
                  <c:v>0.1</c:v>
                </c:pt>
                <c:pt idx="11">
                  <c:v>0.08</c:v>
                </c:pt>
                <c:pt idx="12">
                  <c:v>9.5000000000000001E-2</c:v>
                </c:pt>
                <c:pt idx="13">
                  <c:v>0.105</c:v>
                </c:pt>
                <c:pt idx="14">
                  <c:v>8.5000000000000006E-2</c:v>
                </c:pt>
                <c:pt idx="15">
                  <c:v>0.09</c:v>
                </c:pt>
                <c:pt idx="16">
                  <c:v>0.105</c:v>
                </c:pt>
                <c:pt idx="17">
                  <c:v>9.5000000000000001E-2</c:v>
                </c:pt>
                <c:pt idx="18">
                  <c:v>7.0000000000000007E-2</c:v>
                </c:pt>
                <c:pt idx="19">
                  <c:v>0.1</c:v>
                </c:pt>
                <c:pt idx="20">
                  <c:v>7.4999999999999997E-2</c:v>
                </c:pt>
                <c:pt idx="21">
                  <c:v>8.5000000000000006E-2</c:v>
                </c:pt>
                <c:pt idx="22">
                  <c:v>0.08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3D32-4151-A9FC-61C8B442BEBD}"/>
            </c:ext>
          </c:extLst>
        </c:ser>
        <c:ser>
          <c:idx val="5"/>
          <c:order val="4"/>
          <c:tx>
            <c:strRef>
              <c:f>List1!$A$6</c:f>
              <c:strCache>
                <c:ptCount val="1"/>
                <c:pt idx="0">
                  <c:v>KSČM</c:v>
                </c:pt>
              </c:strCache>
            </c:strRef>
          </c:tx>
          <c:spPr>
            <a:ln w="9525">
              <a:solidFill>
                <a:srgbClr val="C00000"/>
              </a:solidFill>
              <a:prstDash val="solid"/>
            </a:ln>
          </c:spPr>
          <c:marker>
            <c:symbol val="circle"/>
            <c:size val="3"/>
            <c:spPr>
              <a:solidFill>
                <a:srgbClr val="C00000"/>
              </a:solidFill>
              <a:ln w="6350">
                <a:solidFill>
                  <a:srgbClr val="C00000"/>
                </a:solidFill>
              </a:ln>
            </c:spPr>
          </c:marker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7-5DB3-4A8F-A21C-21B1F8F80354}"/>
              </c:ext>
            </c:extLst>
          </c:dPt>
          <c:cat>
            <c:strRef>
              <c:f>List1!$B$1:$X$1</c:f>
              <c:strCache>
                <c:ptCount val="23"/>
                <c:pt idx="0">
                  <c:v>05/22</c:v>
                </c:pt>
                <c:pt idx="1">
                  <c:v>06/22</c:v>
                </c:pt>
                <c:pt idx="2">
                  <c:v>07/22</c:v>
                </c:pt>
                <c:pt idx="3">
                  <c:v>08/22</c:v>
                </c:pt>
                <c:pt idx="4">
                  <c:v>09/22</c:v>
                </c:pt>
                <c:pt idx="5">
                  <c:v>10/22</c:v>
                </c:pt>
                <c:pt idx="6">
                  <c:v>02/23</c:v>
                </c:pt>
                <c:pt idx="7">
                  <c:v>03/23</c:v>
                </c:pt>
                <c:pt idx="8">
                  <c:v>04/23</c:v>
                </c:pt>
                <c:pt idx="9">
                  <c:v>05/23</c:v>
                </c:pt>
                <c:pt idx="10">
                  <c:v>06/23</c:v>
                </c:pt>
                <c:pt idx="11">
                  <c:v>07/23</c:v>
                </c:pt>
                <c:pt idx="12">
                  <c:v>09/23</c:v>
                </c:pt>
                <c:pt idx="13">
                  <c:v>10/23</c:v>
                </c:pt>
                <c:pt idx="14">
                  <c:v>11/23</c:v>
                </c:pt>
                <c:pt idx="15">
                  <c:v>12/23</c:v>
                </c:pt>
                <c:pt idx="16">
                  <c:v>01/24</c:v>
                </c:pt>
                <c:pt idx="17">
                  <c:v>02/24</c:v>
                </c:pt>
                <c:pt idx="18">
                  <c:v>03/24</c:v>
                </c:pt>
                <c:pt idx="19">
                  <c:v>04/24</c:v>
                </c:pt>
                <c:pt idx="20">
                  <c:v>05/24</c:v>
                </c:pt>
                <c:pt idx="21">
                  <c:v>06/24</c:v>
                </c:pt>
                <c:pt idx="22">
                  <c:v>07/24</c:v>
                </c:pt>
              </c:strCache>
            </c:strRef>
          </c:cat>
          <c:val>
            <c:numRef>
              <c:f>List1!$B$6:$X$6</c:f>
              <c:numCache>
                <c:formatCode>0.00%</c:formatCode>
                <c:ptCount val="23"/>
                <c:pt idx="0">
                  <c:v>0.03</c:v>
                </c:pt>
                <c:pt idx="1">
                  <c:v>2.8000000000000001E-2</c:v>
                </c:pt>
                <c:pt idx="2">
                  <c:v>2.5000000000000001E-2</c:v>
                </c:pt>
                <c:pt idx="3">
                  <c:v>3.5000000000000003E-2</c:v>
                </c:pt>
                <c:pt idx="4">
                  <c:v>2.5000000000000001E-2</c:v>
                </c:pt>
                <c:pt idx="5">
                  <c:v>0.02</c:v>
                </c:pt>
                <c:pt idx="6">
                  <c:v>3.5000000000000003E-2</c:v>
                </c:pt>
                <c:pt idx="7">
                  <c:v>0.03</c:v>
                </c:pt>
                <c:pt idx="8">
                  <c:v>0.04</c:v>
                </c:pt>
                <c:pt idx="9">
                  <c:v>0.03</c:v>
                </c:pt>
                <c:pt idx="10">
                  <c:v>2.5000000000000001E-2</c:v>
                </c:pt>
                <c:pt idx="11">
                  <c:v>0.03</c:v>
                </c:pt>
                <c:pt idx="12">
                  <c:v>4.4999999999999998E-2</c:v>
                </c:pt>
                <c:pt idx="13">
                  <c:v>0.03</c:v>
                </c:pt>
                <c:pt idx="14">
                  <c:v>3.5000000000000003E-2</c:v>
                </c:pt>
                <c:pt idx="15">
                  <c:v>4.4999999999999998E-2</c:v>
                </c:pt>
                <c:pt idx="16">
                  <c:v>4.4999999999999998E-2</c:v>
                </c:pt>
                <c:pt idx="17">
                  <c:v>0.04</c:v>
                </c:pt>
                <c:pt idx="18">
                  <c:v>4.4999999999999998E-2</c:v>
                </c:pt>
                <c:pt idx="19">
                  <c:v>3.5000000000000003E-2</c:v>
                </c:pt>
                <c:pt idx="20">
                  <c:v>0.04</c:v>
                </c:pt>
                <c:pt idx="21">
                  <c:v>4.4999999999999998E-2</c:v>
                </c:pt>
                <c:pt idx="22">
                  <c:v>0.04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3D32-4151-A9FC-61C8B442BEBD}"/>
            </c:ext>
          </c:extLst>
        </c:ser>
        <c:ser>
          <c:idx val="6"/>
          <c:order val="5"/>
          <c:tx>
            <c:strRef>
              <c:f>List1!$A$7</c:f>
              <c:strCache>
                <c:ptCount val="1"/>
                <c:pt idx="0">
                  <c:v>SOCDEM (ČSSD)</c:v>
                </c:pt>
              </c:strCache>
            </c:strRef>
          </c:tx>
          <c:spPr>
            <a:ln w="9525">
              <a:solidFill>
                <a:srgbClr val="F79646"/>
              </a:solidFill>
            </a:ln>
          </c:spPr>
          <c:marker>
            <c:symbol val="circle"/>
            <c:size val="3"/>
            <c:spPr>
              <a:solidFill>
                <a:srgbClr val="F79646"/>
              </a:solidFill>
              <a:ln w="6350">
                <a:solidFill>
                  <a:srgbClr val="F79646"/>
                </a:solidFill>
              </a:ln>
            </c:spPr>
          </c:marker>
          <c:cat>
            <c:strRef>
              <c:f>List1!$B$1:$X$1</c:f>
              <c:strCache>
                <c:ptCount val="23"/>
                <c:pt idx="0">
                  <c:v>05/22</c:v>
                </c:pt>
                <c:pt idx="1">
                  <c:v>06/22</c:v>
                </c:pt>
                <c:pt idx="2">
                  <c:v>07/22</c:v>
                </c:pt>
                <c:pt idx="3">
                  <c:v>08/22</c:v>
                </c:pt>
                <c:pt idx="4">
                  <c:v>09/22</c:v>
                </c:pt>
                <c:pt idx="5">
                  <c:v>10/22</c:v>
                </c:pt>
                <c:pt idx="6">
                  <c:v>02/23</c:v>
                </c:pt>
                <c:pt idx="7">
                  <c:v>03/23</c:v>
                </c:pt>
                <c:pt idx="8">
                  <c:v>04/23</c:v>
                </c:pt>
                <c:pt idx="9">
                  <c:v>05/23</c:v>
                </c:pt>
                <c:pt idx="10">
                  <c:v>06/23</c:v>
                </c:pt>
                <c:pt idx="11">
                  <c:v>07/23</c:v>
                </c:pt>
                <c:pt idx="12">
                  <c:v>09/23</c:v>
                </c:pt>
                <c:pt idx="13">
                  <c:v>10/23</c:v>
                </c:pt>
                <c:pt idx="14">
                  <c:v>11/23</c:v>
                </c:pt>
                <c:pt idx="15">
                  <c:v>12/23</c:v>
                </c:pt>
                <c:pt idx="16">
                  <c:v>01/24</c:v>
                </c:pt>
                <c:pt idx="17">
                  <c:v>02/24</c:v>
                </c:pt>
                <c:pt idx="18">
                  <c:v>03/24</c:v>
                </c:pt>
                <c:pt idx="19">
                  <c:v>04/24</c:v>
                </c:pt>
                <c:pt idx="20">
                  <c:v>05/24</c:v>
                </c:pt>
                <c:pt idx="21">
                  <c:v>06/24</c:v>
                </c:pt>
                <c:pt idx="22">
                  <c:v>07/24</c:v>
                </c:pt>
              </c:strCache>
            </c:strRef>
          </c:cat>
          <c:val>
            <c:numRef>
              <c:f>List1!$B$7:$X$7</c:f>
              <c:numCache>
                <c:formatCode>0.00%</c:formatCode>
                <c:ptCount val="23"/>
                <c:pt idx="0">
                  <c:v>5.5E-2</c:v>
                </c:pt>
                <c:pt idx="1">
                  <c:v>5.6000000000000001E-2</c:v>
                </c:pt>
                <c:pt idx="2">
                  <c:v>0.05</c:v>
                </c:pt>
                <c:pt idx="3">
                  <c:v>0.05</c:v>
                </c:pt>
                <c:pt idx="4">
                  <c:v>4.4999999999999998E-2</c:v>
                </c:pt>
                <c:pt idx="5">
                  <c:v>5.5E-2</c:v>
                </c:pt>
                <c:pt idx="6">
                  <c:v>0.05</c:v>
                </c:pt>
                <c:pt idx="7">
                  <c:v>0.04</c:v>
                </c:pt>
                <c:pt idx="8">
                  <c:v>0.04</c:v>
                </c:pt>
                <c:pt idx="9">
                  <c:v>0.04</c:v>
                </c:pt>
                <c:pt idx="10">
                  <c:v>0.04</c:v>
                </c:pt>
                <c:pt idx="11">
                  <c:v>0.05</c:v>
                </c:pt>
                <c:pt idx="12">
                  <c:v>0.05</c:v>
                </c:pt>
                <c:pt idx="13">
                  <c:v>3.5000000000000003E-2</c:v>
                </c:pt>
                <c:pt idx="14">
                  <c:v>4.4999999999999998E-2</c:v>
                </c:pt>
                <c:pt idx="15">
                  <c:v>4.4999999999999998E-2</c:v>
                </c:pt>
                <c:pt idx="16">
                  <c:v>0.04</c:v>
                </c:pt>
                <c:pt idx="17">
                  <c:v>4.4999999999999998E-2</c:v>
                </c:pt>
                <c:pt idx="18">
                  <c:v>4.4999999999999998E-2</c:v>
                </c:pt>
                <c:pt idx="19">
                  <c:v>4.4999999999999998E-2</c:v>
                </c:pt>
                <c:pt idx="20">
                  <c:v>3.5000000000000003E-2</c:v>
                </c:pt>
                <c:pt idx="21">
                  <c:v>2.5000000000000001E-2</c:v>
                </c:pt>
                <c:pt idx="22">
                  <c:v>3.5000000000000003E-2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3D32-4151-A9FC-61C8B442BEBD}"/>
            </c:ext>
          </c:extLst>
        </c:ser>
        <c:ser>
          <c:idx val="7"/>
          <c:order val="6"/>
          <c:tx>
            <c:strRef>
              <c:f>List1!$A$8</c:f>
              <c:strCache>
                <c:ptCount val="1"/>
                <c:pt idx="0">
                  <c:v>KDU-ČSL</c:v>
                </c:pt>
              </c:strCache>
            </c:strRef>
          </c:tx>
          <c:spPr>
            <a:ln w="9525">
              <a:solidFill>
                <a:srgbClr val="FFC000"/>
              </a:solidFill>
            </a:ln>
          </c:spPr>
          <c:marker>
            <c:symbol val="circle"/>
            <c:size val="3"/>
            <c:spPr>
              <a:solidFill>
                <a:srgbClr val="FFC000"/>
              </a:solidFill>
              <a:ln w="6350">
                <a:solidFill>
                  <a:srgbClr val="FFC000"/>
                </a:solidFill>
              </a:ln>
            </c:spPr>
          </c:marker>
          <c:cat>
            <c:strRef>
              <c:f>List1!$B$1:$X$1</c:f>
              <c:strCache>
                <c:ptCount val="23"/>
                <c:pt idx="0">
                  <c:v>05/22</c:v>
                </c:pt>
                <c:pt idx="1">
                  <c:v>06/22</c:v>
                </c:pt>
                <c:pt idx="2">
                  <c:v>07/22</c:v>
                </c:pt>
                <c:pt idx="3">
                  <c:v>08/22</c:v>
                </c:pt>
                <c:pt idx="4">
                  <c:v>09/22</c:v>
                </c:pt>
                <c:pt idx="5">
                  <c:v>10/22</c:v>
                </c:pt>
                <c:pt idx="6">
                  <c:v>02/23</c:v>
                </c:pt>
                <c:pt idx="7">
                  <c:v>03/23</c:v>
                </c:pt>
                <c:pt idx="8">
                  <c:v>04/23</c:v>
                </c:pt>
                <c:pt idx="9">
                  <c:v>05/23</c:v>
                </c:pt>
                <c:pt idx="10">
                  <c:v>06/23</c:v>
                </c:pt>
                <c:pt idx="11">
                  <c:v>07/23</c:v>
                </c:pt>
                <c:pt idx="12">
                  <c:v>09/23</c:v>
                </c:pt>
                <c:pt idx="13">
                  <c:v>10/23</c:v>
                </c:pt>
                <c:pt idx="14">
                  <c:v>11/23</c:v>
                </c:pt>
                <c:pt idx="15">
                  <c:v>12/23</c:v>
                </c:pt>
                <c:pt idx="16">
                  <c:v>01/24</c:v>
                </c:pt>
                <c:pt idx="17">
                  <c:v>02/24</c:v>
                </c:pt>
                <c:pt idx="18">
                  <c:v>03/24</c:v>
                </c:pt>
                <c:pt idx="19">
                  <c:v>04/24</c:v>
                </c:pt>
                <c:pt idx="20">
                  <c:v>05/24</c:v>
                </c:pt>
                <c:pt idx="21">
                  <c:v>06/24</c:v>
                </c:pt>
                <c:pt idx="22">
                  <c:v>07/24</c:v>
                </c:pt>
              </c:strCache>
            </c:strRef>
          </c:cat>
          <c:val>
            <c:numRef>
              <c:f>List1!$B$8:$X$8</c:f>
              <c:numCache>
                <c:formatCode>0.00%</c:formatCode>
                <c:ptCount val="23"/>
                <c:pt idx="0">
                  <c:v>4.4999999999999998E-2</c:v>
                </c:pt>
                <c:pt idx="1">
                  <c:v>4.5999999999999999E-2</c:v>
                </c:pt>
                <c:pt idx="2">
                  <c:v>4.4999999999999998E-2</c:v>
                </c:pt>
                <c:pt idx="3">
                  <c:v>3.5000000000000003E-2</c:v>
                </c:pt>
                <c:pt idx="4">
                  <c:v>2.5000000000000001E-2</c:v>
                </c:pt>
                <c:pt idx="5">
                  <c:v>0.06</c:v>
                </c:pt>
                <c:pt idx="6">
                  <c:v>3.5000000000000003E-2</c:v>
                </c:pt>
                <c:pt idx="7">
                  <c:v>0.04</c:v>
                </c:pt>
                <c:pt idx="8">
                  <c:v>5.5E-2</c:v>
                </c:pt>
                <c:pt idx="9">
                  <c:v>0.04</c:v>
                </c:pt>
                <c:pt idx="10">
                  <c:v>0.02</c:v>
                </c:pt>
                <c:pt idx="11">
                  <c:v>0.04</c:v>
                </c:pt>
                <c:pt idx="12">
                  <c:v>0.04</c:v>
                </c:pt>
                <c:pt idx="13">
                  <c:v>3.5000000000000003E-2</c:v>
                </c:pt>
                <c:pt idx="14">
                  <c:v>0.04</c:v>
                </c:pt>
                <c:pt idx="15">
                  <c:v>2.5000000000000001E-2</c:v>
                </c:pt>
                <c:pt idx="16">
                  <c:v>0.03</c:v>
                </c:pt>
                <c:pt idx="17">
                  <c:v>0.03</c:v>
                </c:pt>
                <c:pt idx="18">
                  <c:v>3.5000000000000003E-2</c:v>
                </c:pt>
                <c:pt idx="19">
                  <c:v>3.5000000000000003E-2</c:v>
                </c:pt>
                <c:pt idx="20">
                  <c:v>0.02</c:v>
                </c:pt>
                <c:pt idx="21">
                  <c:v>4.4999999999999998E-2</c:v>
                </c:pt>
                <c:pt idx="22">
                  <c:v>2.5000000000000001E-2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3D32-4151-A9FC-61C8B442BEBD}"/>
            </c:ext>
          </c:extLst>
        </c:ser>
        <c:ser>
          <c:idx val="8"/>
          <c:order val="7"/>
          <c:tx>
            <c:strRef>
              <c:f>List1!$A$9</c:f>
              <c:strCache>
                <c:ptCount val="1"/>
                <c:pt idx="0">
                  <c:v>TOP 09</c:v>
                </c:pt>
              </c:strCache>
            </c:strRef>
          </c:tx>
          <c:spPr>
            <a:ln w="9525">
              <a:solidFill>
                <a:srgbClr val="7030A0"/>
              </a:solidFill>
            </a:ln>
          </c:spPr>
          <c:marker>
            <c:symbol val="circle"/>
            <c:size val="3"/>
            <c:spPr>
              <a:solidFill>
                <a:srgbClr val="7030A0"/>
              </a:solidFill>
              <a:ln w="6350">
                <a:solidFill>
                  <a:srgbClr val="7030A0"/>
                </a:solidFill>
              </a:ln>
            </c:spPr>
          </c:marker>
          <c:cat>
            <c:strRef>
              <c:f>List1!$B$1:$X$1</c:f>
              <c:strCache>
                <c:ptCount val="23"/>
                <c:pt idx="0">
                  <c:v>05/22</c:v>
                </c:pt>
                <c:pt idx="1">
                  <c:v>06/22</c:v>
                </c:pt>
                <c:pt idx="2">
                  <c:v>07/22</c:v>
                </c:pt>
                <c:pt idx="3">
                  <c:v>08/22</c:v>
                </c:pt>
                <c:pt idx="4">
                  <c:v>09/22</c:v>
                </c:pt>
                <c:pt idx="5">
                  <c:v>10/22</c:v>
                </c:pt>
                <c:pt idx="6">
                  <c:v>02/23</c:v>
                </c:pt>
                <c:pt idx="7">
                  <c:v>03/23</c:v>
                </c:pt>
                <c:pt idx="8">
                  <c:v>04/23</c:v>
                </c:pt>
                <c:pt idx="9">
                  <c:v>05/23</c:v>
                </c:pt>
                <c:pt idx="10">
                  <c:v>06/23</c:v>
                </c:pt>
                <c:pt idx="11">
                  <c:v>07/23</c:v>
                </c:pt>
                <c:pt idx="12">
                  <c:v>09/23</c:v>
                </c:pt>
                <c:pt idx="13">
                  <c:v>10/23</c:v>
                </c:pt>
                <c:pt idx="14">
                  <c:v>11/23</c:v>
                </c:pt>
                <c:pt idx="15">
                  <c:v>12/23</c:v>
                </c:pt>
                <c:pt idx="16">
                  <c:v>01/24</c:v>
                </c:pt>
                <c:pt idx="17">
                  <c:v>02/24</c:v>
                </c:pt>
                <c:pt idx="18">
                  <c:v>03/24</c:v>
                </c:pt>
                <c:pt idx="19">
                  <c:v>04/24</c:v>
                </c:pt>
                <c:pt idx="20">
                  <c:v>05/24</c:v>
                </c:pt>
                <c:pt idx="21">
                  <c:v>06/24</c:v>
                </c:pt>
                <c:pt idx="22">
                  <c:v>07/24</c:v>
                </c:pt>
              </c:strCache>
            </c:strRef>
          </c:cat>
          <c:val>
            <c:numRef>
              <c:f>List1!$B$9:$X$9</c:f>
              <c:numCache>
                <c:formatCode>0.00%</c:formatCode>
                <c:ptCount val="23"/>
                <c:pt idx="0">
                  <c:v>4.4999999999999998E-2</c:v>
                </c:pt>
                <c:pt idx="1">
                  <c:v>5.1999999999999998E-2</c:v>
                </c:pt>
                <c:pt idx="2">
                  <c:v>0.05</c:v>
                </c:pt>
                <c:pt idx="3">
                  <c:v>3.5000000000000003E-2</c:v>
                </c:pt>
                <c:pt idx="4">
                  <c:v>0.06</c:v>
                </c:pt>
                <c:pt idx="5">
                  <c:v>0.05</c:v>
                </c:pt>
                <c:pt idx="6">
                  <c:v>0.05</c:v>
                </c:pt>
                <c:pt idx="7">
                  <c:v>0.05</c:v>
                </c:pt>
                <c:pt idx="8">
                  <c:v>4.4999999999999998E-2</c:v>
                </c:pt>
                <c:pt idx="9">
                  <c:v>5.5E-2</c:v>
                </c:pt>
                <c:pt idx="10">
                  <c:v>0.05</c:v>
                </c:pt>
                <c:pt idx="11">
                  <c:v>5.5E-2</c:v>
                </c:pt>
                <c:pt idx="12">
                  <c:v>5.5E-2</c:v>
                </c:pt>
                <c:pt idx="13">
                  <c:v>0.06</c:v>
                </c:pt>
                <c:pt idx="14">
                  <c:v>5.5E-2</c:v>
                </c:pt>
                <c:pt idx="15">
                  <c:v>0.06</c:v>
                </c:pt>
                <c:pt idx="16">
                  <c:v>5.5E-2</c:v>
                </c:pt>
                <c:pt idx="17">
                  <c:v>5.5E-2</c:v>
                </c:pt>
                <c:pt idx="18">
                  <c:v>3.5000000000000003E-2</c:v>
                </c:pt>
                <c:pt idx="19">
                  <c:v>3.5000000000000003E-2</c:v>
                </c:pt>
                <c:pt idx="20">
                  <c:v>5.5E-2</c:v>
                </c:pt>
                <c:pt idx="21">
                  <c:v>0.05</c:v>
                </c:pt>
                <c:pt idx="22">
                  <c:v>0.04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3D32-4151-A9FC-61C8B442BEBD}"/>
            </c:ext>
          </c:extLst>
        </c:ser>
        <c:ser>
          <c:idx val="9"/>
          <c:order val="8"/>
          <c:tx>
            <c:strRef>
              <c:f>List1!$A$10</c:f>
              <c:strCache>
                <c:ptCount val="1"/>
                <c:pt idx="0">
                  <c:v>STAN</c:v>
                </c:pt>
              </c:strCache>
            </c:strRef>
          </c:tx>
          <c:spPr>
            <a:ln w="6350">
              <a:solidFill>
                <a:srgbClr val="CE0F68"/>
              </a:solidFill>
              <a:headEnd type="none"/>
              <a:tailEnd type="none"/>
            </a:ln>
          </c:spPr>
          <c:marker>
            <c:symbol val="circle"/>
            <c:size val="3"/>
            <c:spPr>
              <a:solidFill>
                <a:srgbClr val="CE0F68"/>
              </a:solidFill>
              <a:ln w="6350">
                <a:solidFill>
                  <a:srgbClr val="CE0F68"/>
                </a:solidFill>
              </a:ln>
            </c:spPr>
          </c:marker>
          <c:cat>
            <c:strRef>
              <c:f>List1!$B$1:$X$1</c:f>
              <c:strCache>
                <c:ptCount val="23"/>
                <c:pt idx="0">
                  <c:v>05/22</c:v>
                </c:pt>
                <c:pt idx="1">
                  <c:v>06/22</c:v>
                </c:pt>
                <c:pt idx="2">
                  <c:v>07/22</c:v>
                </c:pt>
                <c:pt idx="3">
                  <c:v>08/22</c:v>
                </c:pt>
                <c:pt idx="4">
                  <c:v>09/22</c:v>
                </c:pt>
                <c:pt idx="5">
                  <c:v>10/22</c:v>
                </c:pt>
                <c:pt idx="6">
                  <c:v>02/23</c:v>
                </c:pt>
                <c:pt idx="7">
                  <c:v>03/23</c:v>
                </c:pt>
                <c:pt idx="8">
                  <c:v>04/23</c:v>
                </c:pt>
                <c:pt idx="9">
                  <c:v>05/23</c:v>
                </c:pt>
                <c:pt idx="10">
                  <c:v>06/23</c:v>
                </c:pt>
                <c:pt idx="11">
                  <c:v>07/23</c:v>
                </c:pt>
                <c:pt idx="12">
                  <c:v>09/23</c:v>
                </c:pt>
                <c:pt idx="13">
                  <c:v>10/23</c:v>
                </c:pt>
                <c:pt idx="14">
                  <c:v>11/23</c:v>
                </c:pt>
                <c:pt idx="15">
                  <c:v>12/23</c:v>
                </c:pt>
                <c:pt idx="16">
                  <c:v>01/24</c:v>
                </c:pt>
                <c:pt idx="17">
                  <c:v>02/24</c:v>
                </c:pt>
                <c:pt idx="18">
                  <c:v>03/24</c:v>
                </c:pt>
                <c:pt idx="19">
                  <c:v>04/24</c:v>
                </c:pt>
                <c:pt idx="20">
                  <c:v>05/24</c:v>
                </c:pt>
                <c:pt idx="21">
                  <c:v>06/24</c:v>
                </c:pt>
                <c:pt idx="22">
                  <c:v>07/24</c:v>
                </c:pt>
              </c:strCache>
            </c:strRef>
          </c:cat>
          <c:val>
            <c:numRef>
              <c:f>List1!$B$10:$X$10</c:f>
              <c:numCache>
                <c:formatCode>0.00%</c:formatCode>
                <c:ptCount val="23"/>
                <c:pt idx="0">
                  <c:v>8.5000000000000006E-2</c:v>
                </c:pt>
                <c:pt idx="1">
                  <c:v>4.8000000000000001E-2</c:v>
                </c:pt>
                <c:pt idx="2">
                  <c:v>5.5E-2</c:v>
                </c:pt>
                <c:pt idx="3">
                  <c:v>0.04</c:v>
                </c:pt>
                <c:pt idx="4">
                  <c:v>5.5E-2</c:v>
                </c:pt>
                <c:pt idx="5">
                  <c:v>5.5E-2</c:v>
                </c:pt>
                <c:pt idx="6">
                  <c:v>7.0000000000000007E-2</c:v>
                </c:pt>
                <c:pt idx="7">
                  <c:v>0.08</c:v>
                </c:pt>
                <c:pt idx="8">
                  <c:v>7.4999999999999997E-2</c:v>
                </c:pt>
                <c:pt idx="9">
                  <c:v>0.06</c:v>
                </c:pt>
                <c:pt idx="10">
                  <c:v>5.5E-2</c:v>
                </c:pt>
                <c:pt idx="11">
                  <c:v>6.5000000000000002E-2</c:v>
                </c:pt>
                <c:pt idx="12">
                  <c:v>6.5000000000000002E-2</c:v>
                </c:pt>
                <c:pt idx="13">
                  <c:v>0.06</c:v>
                </c:pt>
                <c:pt idx="14">
                  <c:v>0.06</c:v>
                </c:pt>
                <c:pt idx="15">
                  <c:v>6.5000000000000002E-2</c:v>
                </c:pt>
                <c:pt idx="16">
                  <c:v>7.0000000000000007E-2</c:v>
                </c:pt>
                <c:pt idx="17">
                  <c:v>0.09</c:v>
                </c:pt>
                <c:pt idx="18">
                  <c:v>0.06</c:v>
                </c:pt>
                <c:pt idx="19">
                  <c:v>0.08</c:v>
                </c:pt>
                <c:pt idx="20">
                  <c:v>8.5000000000000006E-2</c:v>
                </c:pt>
                <c:pt idx="21">
                  <c:v>0.09</c:v>
                </c:pt>
                <c:pt idx="22">
                  <c:v>0.09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3D32-4151-A9FC-61C8B442BEBD}"/>
            </c:ext>
          </c:extLst>
        </c:ser>
        <c:ser>
          <c:idx val="10"/>
          <c:order val="9"/>
          <c:tx>
            <c:strRef>
              <c:f>List1!$A$11</c:f>
              <c:strCache>
                <c:ptCount val="1"/>
                <c:pt idx="0">
                  <c:v>Přísaha</c:v>
                </c:pt>
              </c:strCache>
            </c:strRef>
          </c:tx>
          <c:spPr>
            <a:ln w="6350">
              <a:solidFill>
                <a:srgbClr val="8997EB"/>
              </a:solidFill>
            </a:ln>
          </c:spPr>
          <c:marker>
            <c:symbol val="circle"/>
            <c:size val="3"/>
            <c:spPr>
              <a:solidFill>
                <a:srgbClr val="8997EB"/>
              </a:solidFill>
              <a:ln w="6350">
                <a:solidFill>
                  <a:srgbClr val="8997EB"/>
                </a:solidFill>
              </a:ln>
            </c:spPr>
          </c:marker>
          <c:cat>
            <c:strRef>
              <c:f>List1!$B$1:$X$1</c:f>
              <c:strCache>
                <c:ptCount val="23"/>
                <c:pt idx="0">
                  <c:v>05/22</c:v>
                </c:pt>
                <c:pt idx="1">
                  <c:v>06/22</c:v>
                </c:pt>
                <c:pt idx="2">
                  <c:v>07/22</c:v>
                </c:pt>
                <c:pt idx="3">
                  <c:v>08/22</c:v>
                </c:pt>
                <c:pt idx="4">
                  <c:v>09/22</c:v>
                </c:pt>
                <c:pt idx="5">
                  <c:v>10/22</c:v>
                </c:pt>
                <c:pt idx="6">
                  <c:v>02/23</c:v>
                </c:pt>
                <c:pt idx="7">
                  <c:v>03/23</c:v>
                </c:pt>
                <c:pt idx="8">
                  <c:v>04/23</c:v>
                </c:pt>
                <c:pt idx="9">
                  <c:v>05/23</c:v>
                </c:pt>
                <c:pt idx="10">
                  <c:v>06/23</c:v>
                </c:pt>
                <c:pt idx="11">
                  <c:v>07/23</c:v>
                </c:pt>
                <c:pt idx="12">
                  <c:v>09/23</c:v>
                </c:pt>
                <c:pt idx="13">
                  <c:v>10/23</c:v>
                </c:pt>
                <c:pt idx="14">
                  <c:v>11/23</c:v>
                </c:pt>
                <c:pt idx="15">
                  <c:v>12/23</c:v>
                </c:pt>
                <c:pt idx="16">
                  <c:v>01/24</c:v>
                </c:pt>
                <c:pt idx="17">
                  <c:v>02/24</c:v>
                </c:pt>
                <c:pt idx="18">
                  <c:v>03/24</c:v>
                </c:pt>
                <c:pt idx="19">
                  <c:v>04/24</c:v>
                </c:pt>
                <c:pt idx="20">
                  <c:v>05/24</c:v>
                </c:pt>
                <c:pt idx="21">
                  <c:v>06/24</c:v>
                </c:pt>
                <c:pt idx="22">
                  <c:v>07/24</c:v>
                </c:pt>
              </c:strCache>
            </c:strRef>
          </c:cat>
          <c:val>
            <c:numRef>
              <c:f>List1!$B$11:$X$11</c:f>
              <c:numCache>
                <c:formatCode>0.00%</c:formatCode>
                <c:ptCount val="23"/>
                <c:pt idx="0">
                  <c:v>0.03</c:v>
                </c:pt>
                <c:pt idx="1">
                  <c:v>2.1999999999999999E-2</c:v>
                </c:pt>
                <c:pt idx="2">
                  <c:v>0.03</c:v>
                </c:pt>
                <c:pt idx="3">
                  <c:v>3.5000000000000003E-2</c:v>
                </c:pt>
                <c:pt idx="4">
                  <c:v>0.03</c:v>
                </c:pt>
                <c:pt idx="5">
                  <c:v>0.02</c:v>
                </c:pt>
                <c:pt idx="6">
                  <c:v>2.5000000000000001E-2</c:v>
                </c:pt>
                <c:pt idx="7">
                  <c:v>0.02</c:v>
                </c:pt>
                <c:pt idx="8">
                  <c:v>0.02</c:v>
                </c:pt>
                <c:pt idx="9">
                  <c:v>0.02</c:v>
                </c:pt>
                <c:pt idx="10">
                  <c:v>2.5000000000000001E-2</c:v>
                </c:pt>
                <c:pt idx="11">
                  <c:v>0.03</c:v>
                </c:pt>
                <c:pt idx="12">
                  <c:v>0.01</c:v>
                </c:pt>
                <c:pt idx="13">
                  <c:v>0.03</c:v>
                </c:pt>
                <c:pt idx="14">
                  <c:v>1.4999999999999999E-2</c:v>
                </c:pt>
                <c:pt idx="15">
                  <c:v>2.5000000000000001E-2</c:v>
                </c:pt>
                <c:pt idx="16">
                  <c:v>0.03</c:v>
                </c:pt>
                <c:pt idx="17">
                  <c:v>0.03</c:v>
                </c:pt>
                <c:pt idx="18">
                  <c:v>3.5000000000000003E-2</c:v>
                </c:pt>
                <c:pt idx="19">
                  <c:v>2.5000000000000001E-2</c:v>
                </c:pt>
                <c:pt idx="20">
                  <c:v>0.03</c:v>
                </c:pt>
                <c:pt idx="21">
                  <c:v>0.05</c:v>
                </c:pt>
                <c:pt idx="22">
                  <c:v>0.05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3D32-4151-A9FC-61C8B442BEBD}"/>
            </c:ext>
          </c:extLst>
        </c:ser>
        <c:ser>
          <c:idx val="11"/>
          <c:order val="10"/>
          <c:tx>
            <c:strRef>
              <c:f>List1!$A$12</c:f>
              <c:strCache>
                <c:ptCount val="1"/>
                <c:pt idx="0">
                  <c:v>Zelení</c:v>
                </c:pt>
              </c:strCache>
            </c:strRef>
          </c:tx>
          <c:spPr>
            <a:ln w="9525">
              <a:solidFill>
                <a:srgbClr val="60B44C"/>
              </a:solidFill>
            </a:ln>
          </c:spPr>
          <c:marker>
            <c:symbol val="circle"/>
            <c:size val="3"/>
            <c:spPr>
              <a:solidFill>
                <a:srgbClr val="60B44C"/>
              </a:solidFill>
              <a:ln w="6350">
                <a:solidFill>
                  <a:srgbClr val="60B44C"/>
                </a:solidFill>
              </a:ln>
            </c:spPr>
          </c:marker>
          <c:cat>
            <c:strRef>
              <c:f>List1!$B$1:$X$1</c:f>
              <c:strCache>
                <c:ptCount val="23"/>
                <c:pt idx="0">
                  <c:v>05/22</c:v>
                </c:pt>
                <c:pt idx="1">
                  <c:v>06/22</c:v>
                </c:pt>
                <c:pt idx="2">
                  <c:v>07/22</c:v>
                </c:pt>
                <c:pt idx="3">
                  <c:v>08/22</c:v>
                </c:pt>
                <c:pt idx="4">
                  <c:v>09/22</c:v>
                </c:pt>
                <c:pt idx="5">
                  <c:v>10/22</c:v>
                </c:pt>
                <c:pt idx="6">
                  <c:v>02/23</c:v>
                </c:pt>
                <c:pt idx="7">
                  <c:v>03/23</c:v>
                </c:pt>
                <c:pt idx="8">
                  <c:v>04/23</c:v>
                </c:pt>
                <c:pt idx="9">
                  <c:v>05/23</c:v>
                </c:pt>
                <c:pt idx="10">
                  <c:v>06/23</c:v>
                </c:pt>
                <c:pt idx="11">
                  <c:v>07/23</c:v>
                </c:pt>
                <c:pt idx="12">
                  <c:v>09/23</c:v>
                </c:pt>
                <c:pt idx="13">
                  <c:v>10/23</c:v>
                </c:pt>
                <c:pt idx="14">
                  <c:v>11/23</c:v>
                </c:pt>
                <c:pt idx="15">
                  <c:v>12/23</c:v>
                </c:pt>
                <c:pt idx="16">
                  <c:v>01/24</c:v>
                </c:pt>
                <c:pt idx="17">
                  <c:v>02/24</c:v>
                </c:pt>
                <c:pt idx="18">
                  <c:v>03/24</c:v>
                </c:pt>
                <c:pt idx="19">
                  <c:v>04/24</c:v>
                </c:pt>
                <c:pt idx="20">
                  <c:v>05/24</c:v>
                </c:pt>
                <c:pt idx="21">
                  <c:v>06/24</c:v>
                </c:pt>
                <c:pt idx="22">
                  <c:v>07/24</c:v>
                </c:pt>
              </c:strCache>
            </c:strRef>
          </c:cat>
          <c:val>
            <c:numRef>
              <c:f>List1!$B$12:$X$12</c:f>
              <c:numCache>
                <c:formatCode>0.00%</c:formatCode>
                <c:ptCount val="23"/>
                <c:pt idx="1">
                  <c:v>2.4254910742794591E-2</c:v>
                </c:pt>
                <c:pt idx="2">
                  <c:v>0.02</c:v>
                </c:pt>
                <c:pt idx="3">
                  <c:v>0.02</c:v>
                </c:pt>
                <c:pt idx="4">
                  <c:v>0.02</c:v>
                </c:pt>
                <c:pt idx="5">
                  <c:v>0.02</c:v>
                </c:pt>
                <c:pt idx="6">
                  <c:v>0.02</c:v>
                </c:pt>
                <c:pt idx="7">
                  <c:v>0.02</c:v>
                </c:pt>
                <c:pt idx="8">
                  <c:v>0.02</c:v>
                </c:pt>
                <c:pt idx="9">
                  <c:v>0.01</c:v>
                </c:pt>
                <c:pt idx="10">
                  <c:v>2.5000000000000001E-2</c:v>
                </c:pt>
                <c:pt idx="11">
                  <c:v>1.4999999999999999E-2</c:v>
                </c:pt>
                <c:pt idx="12">
                  <c:v>0.02</c:v>
                </c:pt>
                <c:pt idx="13">
                  <c:v>1.4999999999999999E-2</c:v>
                </c:pt>
                <c:pt idx="14">
                  <c:v>1.4999999999999999E-2</c:v>
                </c:pt>
                <c:pt idx="15">
                  <c:v>1.4999999999999999E-2</c:v>
                </c:pt>
                <c:pt idx="16">
                  <c:v>1.4999999999999999E-2</c:v>
                </c:pt>
                <c:pt idx="17">
                  <c:v>0.02</c:v>
                </c:pt>
                <c:pt idx="18">
                  <c:v>0.03</c:v>
                </c:pt>
                <c:pt idx="19">
                  <c:v>2.5000000000000001E-2</c:v>
                </c:pt>
                <c:pt idx="20">
                  <c:v>1.4999999999999999E-2</c:v>
                </c:pt>
                <c:pt idx="21">
                  <c:v>0.02</c:v>
                </c:pt>
                <c:pt idx="22">
                  <c:v>2.5000000000000001E-2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EBC0-450D-8291-C08BFF85142B}"/>
            </c:ext>
          </c:extLst>
        </c:ser>
        <c:ser>
          <c:idx val="12"/>
          <c:order val="11"/>
          <c:tx>
            <c:strRef>
              <c:f>List1!$A$13</c:f>
              <c:strCache>
                <c:ptCount val="1"/>
                <c:pt idx="0">
                  <c:v>Trikolóra</c:v>
                </c:pt>
              </c:strCache>
            </c:strRef>
          </c:tx>
          <c:spPr>
            <a:ln w="6350">
              <a:solidFill>
                <a:srgbClr val="AF4248"/>
              </a:solidFill>
            </a:ln>
          </c:spPr>
          <c:marker>
            <c:symbol val="circle"/>
            <c:size val="3"/>
            <c:spPr>
              <a:solidFill>
                <a:srgbClr val="AF4248"/>
              </a:solidFill>
              <a:ln w="6350">
                <a:solidFill>
                  <a:srgbClr val="AF4248"/>
                </a:solidFill>
              </a:ln>
            </c:spPr>
          </c:marker>
          <c:cat>
            <c:strRef>
              <c:f>List1!$B$1:$X$1</c:f>
              <c:strCache>
                <c:ptCount val="23"/>
                <c:pt idx="0">
                  <c:v>05/22</c:v>
                </c:pt>
                <c:pt idx="1">
                  <c:v>06/22</c:v>
                </c:pt>
                <c:pt idx="2">
                  <c:v>07/22</c:v>
                </c:pt>
                <c:pt idx="3">
                  <c:v>08/22</c:v>
                </c:pt>
                <c:pt idx="4">
                  <c:v>09/22</c:v>
                </c:pt>
                <c:pt idx="5">
                  <c:v>10/22</c:v>
                </c:pt>
                <c:pt idx="6">
                  <c:v>02/23</c:v>
                </c:pt>
                <c:pt idx="7">
                  <c:v>03/23</c:v>
                </c:pt>
                <c:pt idx="8">
                  <c:v>04/23</c:v>
                </c:pt>
                <c:pt idx="9">
                  <c:v>05/23</c:v>
                </c:pt>
                <c:pt idx="10">
                  <c:v>06/23</c:v>
                </c:pt>
                <c:pt idx="11">
                  <c:v>07/23</c:v>
                </c:pt>
                <c:pt idx="12">
                  <c:v>09/23</c:v>
                </c:pt>
                <c:pt idx="13">
                  <c:v>10/23</c:v>
                </c:pt>
                <c:pt idx="14">
                  <c:v>11/23</c:v>
                </c:pt>
                <c:pt idx="15">
                  <c:v>12/23</c:v>
                </c:pt>
                <c:pt idx="16">
                  <c:v>01/24</c:v>
                </c:pt>
                <c:pt idx="17">
                  <c:v>02/24</c:v>
                </c:pt>
                <c:pt idx="18">
                  <c:v>03/24</c:v>
                </c:pt>
                <c:pt idx="19">
                  <c:v>04/24</c:v>
                </c:pt>
                <c:pt idx="20">
                  <c:v>05/24</c:v>
                </c:pt>
                <c:pt idx="21">
                  <c:v>06/24</c:v>
                </c:pt>
                <c:pt idx="22">
                  <c:v>07/24</c:v>
                </c:pt>
              </c:strCache>
            </c:strRef>
          </c:cat>
          <c:val>
            <c:numRef>
              <c:f>List1!$B$13:$X$13</c:f>
              <c:numCache>
                <c:formatCode>0.00%</c:formatCode>
                <c:ptCount val="23"/>
                <c:pt idx="1">
                  <c:v>1.6E-2</c:v>
                </c:pt>
                <c:pt idx="2">
                  <c:v>2.5000000000000001E-2</c:v>
                </c:pt>
                <c:pt idx="3">
                  <c:v>0.02</c:v>
                </c:pt>
                <c:pt idx="4">
                  <c:v>0.02</c:v>
                </c:pt>
                <c:pt idx="5">
                  <c:v>1.4999999999999999E-2</c:v>
                </c:pt>
                <c:pt idx="6">
                  <c:v>1.4999999999999999E-2</c:v>
                </c:pt>
                <c:pt idx="7">
                  <c:v>0.03</c:v>
                </c:pt>
                <c:pt idx="8">
                  <c:v>1.4999999999999999E-2</c:v>
                </c:pt>
                <c:pt idx="9">
                  <c:v>2.5000000000000001E-2</c:v>
                </c:pt>
                <c:pt idx="10">
                  <c:v>2.5000000000000001E-2</c:v>
                </c:pt>
                <c:pt idx="11">
                  <c:v>0.01</c:v>
                </c:pt>
                <c:pt idx="12">
                  <c:v>0.01</c:v>
                </c:pt>
                <c:pt idx="14">
                  <c:v>1.4999999999999999E-2</c:v>
                </c:pt>
                <c:pt idx="18">
                  <c:v>0.02</c:v>
                </c:pt>
                <c:pt idx="19">
                  <c:v>1.4999999999999999E-2</c:v>
                </c:pt>
                <c:pt idx="20">
                  <c:v>1.4999999999999999E-2</c:v>
                </c:pt>
                <c:pt idx="21">
                  <c:v>0.01</c:v>
                </c:pt>
                <c:pt idx="22">
                  <c:v>0.02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E2AC-452D-B905-2A52F8D74976}"/>
            </c:ext>
          </c:extLst>
        </c:ser>
        <c:ser>
          <c:idx val="13"/>
          <c:order val="12"/>
          <c:tx>
            <c:strRef>
              <c:f>List1!$A$14</c:f>
              <c:strCache>
                <c:ptCount val="1"/>
                <c:pt idx="0">
                  <c:v>PRO 2022</c:v>
                </c:pt>
              </c:strCache>
            </c:strRef>
          </c:tx>
          <c:spPr>
            <a:ln w="9525">
              <a:solidFill>
                <a:srgbClr val="0A9EC2"/>
              </a:solidFill>
            </a:ln>
          </c:spPr>
          <c:marker>
            <c:symbol val="circle"/>
            <c:size val="3"/>
            <c:spPr>
              <a:solidFill>
                <a:srgbClr val="0A9EC2"/>
              </a:solidFill>
              <a:ln w="6350" cap="rnd">
                <a:solidFill>
                  <a:srgbClr val="0A9EC2"/>
                </a:solidFill>
              </a:ln>
            </c:spPr>
          </c:marker>
          <c:cat>
            <c:strRef>
              <c:f>List1!$B$1:$X$1</c:f>
              <c:strCache>
                <c:ptCount val="23"/>
                <c:pt idx="0">
                  <c:v>05/22</c:v>
                </c:pt>
                <c:pt idx="1">
                  <c:v>06/22</c:v>
                </c:pt>
                <c:pt idx="2">
                  <c:v>07/22</c:v>
                </c:pt>
                <c:pt idx="3">
                  <c:v>08/22</c:v>
                </c:pt>
                <c:pt idx="4">
                  <c:v>09/22</c:v>
                </c:pt>
                <c:pt idx="5">
                  <c:v>10/22</c:v>
                </c:pt>
                <c:pt idx="6">
                  <c:v>02/23</c:v>
                </c:pt>
                <c:pt idx="7">
                  <c:v>03/23</c:v>
                </c:pt>
                <c:pt idx="8">
                  <c:v>04/23</c:v>
                </c:pt>
                <c:pt idx="9">
                  <c:v>05/23</c:v>
                </c:pt>
                <c:pt idx="10">
                  <c:v>06/23</c:v>
                </c:pt>
                <c:pt idx="11">
                  <c:v>07/23</c:v>
                </c:pt>
                <c:pt idx="12">
                  <c:v>09/23</c:v>
                </c:pt>
                <c:pt idx="13">
                  <c:v>10/23</c:v>
                </c:pt>
                <c:pt idx="14">
                  <c:v>11/23</c:v>
                </c:pt>
                <c:pt idx="15">
                  <c:v>12/23</c:v>
                </c:pt>
                <c:pt idx="16">
                  <c:v>01/24</c:v>
                </c:pt>
                <c:pt idx="17">
                  <c:v>02/24</c:v>
                </c:pt>
                <c:pt idx="18">
                  <c:v>03/24</c:v>
                </c:pt>
                <c:pt idx="19">
                  <c:v>04/24</c:v>
                </c:pt>
                <c:pt idx="20">
                  <c:v>05/24</c:v>
                </c:pt>
                <c:pt idx="21">
                  <c:v>06/24</c:v>
                </c:pt>
                <c:pt idx="22">
                  <c:v>07/24</c:v>
                </c:pt>
              </c:strCache>
            </c:strRef>
          </c:cat>
          <c:val>
            <c:numRef>
              <c:f>List1!$B$14:$X$14</c:f>
              <c:numCache>
                <c:formatCode>General</c:formatCode>
                <c:ptCount val="23"/>
                <c:pt idx="10" formatCode="0.00%">
                  <c:v>1.4999999999999999E-2</c:v>
                </c:pt>
                <c:pt idx="11" formatCode="0.00%">
                  <c:v>1.4999999999999999E-2</c:v>
                </c:pt>
                <c:pt idx="12" formatCode="0.00%">
                  <c:v>2.5000000000000001E-2</c:v>
                </c:pt>
                <c:pt idx="13" formatCode="0.00%">
                  <c:v>2.5000000000000001E-2</c:v>
                </c:pt>
                <c:pt idx="14" formatCode="0.00%">
                  <c:v>1.4999999999999999E-2</c:v>
                </c:pt>
                <c:pt idx="15" formatCode="0.00%">
                  <c:v>2.5000000000000001E-2</c:v>
                </c:pt>
                <c:pt idx="16" formatCode="0.00%">
                  <c:v>0.03</c:v>
                </c:pt>
                <c:pt idx="17" formatCode="0.00%">
                  <c:v>0.02</c:v>
                </c:pt>
                <c:pt idx="18" formatCode="0.00%">
                  <c:v>0.04</c:v>
                </c:pt>
                <c:pt idx="19" formatCode="0.00%">
                  <c:v>0.03</c:v>
                </c:pt>
                <c:pt idx="20" formatCode="0.00%">
                  <c:v>3.5000000000000003E-2</c:v>
                </c:pt>
                <c:pt idx="21" formatCode="0.00%">
                  <c:v>1.4999999999999999E-2</c:v>
                </c:pt>
                <c:pt idx="22" formatCode="0.00%">
                  <c:v>0.02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E2AC-452D-B905-2A52F8D74976}"/>
            </c:ext>
          </c:extLst>
        </c:ser>
        <c:ser>
          <c:idx val="0"/>
          <c:order val="13"/>
          <c:tx>
            <c:strRef>
              <c:f>List1!$A$15</c:f>
              <c:strCache>
                <c:ptCount val="1"/>
              </c:strCache>
            </c:strRef>
          </c:tx>
          <c:cat>
            <c:strRef>
              <c:f>List1!$B$1:$X$1</c:f>
              <c:strCache>
                <c:ptCount val="23"/>
                <c:pt idx="0">
                  <c:v>05/22</c:v>
                </c:pt>
                <c:pt idx="1">
                  <c:v>06/22</c:v>
                </c:pt>
                <c:pt idx="2">
                  <c:v>07/22</c:v>
                </c:pt>
                <c:pt idx="3">
                  <c:v>08/22</c:v>
                </c:pt>
                <c:pt idx="4">
                  <c:v>09/22</c:v>
                </c:pt>
                <c:pt idx="5">
                  <c:v>10/22</c:v>
                </c:pt>
                <c:pt idx="6">
                  <c:v>02/23</c:v>
                </c:pt>
                <c:pt idx="7">
                  <c:v>03/23</c:v>
                </c:pt>
                <c:pt idx="8">
                  <c:v>04/23</c:v>
                </c:pt>
                <c:pt idx="9">
                  <c:v>05/23</c:v>
                </c:pt>
                <c:pt idx="10">
                  <c:v>06/23</c:v>
                </c:pt>
                <c:pt idx="11">
                  <c:v>07/23</c:v>
                </c:pt>
                <c:pt idx="12">
                  <c:v>09/23</c:v>
                </c:pt>
                <c:pt idx="13">
                  <c:v>10/23</c:v>
                </c:pt>
                <c:pt idx="14">
                  <c:v>11/23</c:v>
                </c:pt>
                <c:pt idx="15">
                  <c:v>12/23</c:v>
                </c:pt>
                <c:pt idx="16">
                  <c:v>01/24</c:v>
                </c:pt>
                <c:pt idx="17">
                  <c:v>02/24</c:v>
                </c:pt>
                <c:pt idx="18">
                  <c:v>03/24</c:v>
                </c:pt>
                <c:pt idx="19">
                  <c:v>04/24</c:v>
                </c:pt>
                <c:pt idx="20">
                  <c:v>05/24</c:v>
                </c:pt>
                <c:pt idx="21">
                  <c:v>06/24</c:v>
                </c:pt>
                <c:pt idx="22">
                  <c:v>07/24</c:v>
                </c:pt>
              </c:strCache>
            </c:strRef>
          </c:cat>
          <c:val>
            <c:numRef>
              <c:f>List1!$B$15:$X$15</c:f>
              <c:numCache>
                <c:formatCode>General</c:formatCode>
                <c:ptCount val="2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FBA2-491C-ADD9-1D87EF8F2E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9094272"/>
        <c:axId val="179096192"/>
      </c:lineChart>
      <c:catAx>
        <c:axId val="1790942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 algn="ctr">
              <a:defRPr lang="cs-CZ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9096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7909619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.0%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9094272"/>
        <c:crossesAt val="1"/>
        <c:crossBetween val="midCat"/>
      </c:valAx>
    </c:plotArea>
    <c:legend>
      <c:legendPos val="t"/>
      <c:legendEntry>
        <c:idx val="10"/>
        <c:txPr>
          <a:bodyPr/>
          <a:lstStyle/>
          <a:p>
            <a:pPr algn="ctr">
              <a:defRPr lang="cs-CZ" sz="1100" b="0" i="0" u="none" strike="noStrike" kern="1200" baseline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</c:legendEntry>
      <c:legendEntry>
        <c:idx val="13"/>
        <c:delete val="1"/>
      </c:legendEntry>
      <c:layout>
        <c:manualLayout>
          <c:xMode val="edge"/>
          <c:yMode val="edge"/>
          <c:x val="0.26386586188349997"/>
          <c:y val="2.2197441829765654E-2"/>
          <c:w val="0.70293029974703403"/>
          <c:h val="0.16584682938352405"/>
        </c:manualLayout>
      </c:layout>
      <c:overlay val="0"/>
      <c:txPr>
        <a:bodyPr/>
        <a:lstStyle/>
        <a:p>
          <a:pPr algn="ctr">
            <a:defRPr lang="cs-CZ"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572245733768341"/>
          <c:y val="4.6530341740014892E-2"/>
          <c:w val="0.75394085666901212"/>
          <c:h val="0.61658263989556383"/>
        </c:manualLayout>
      </c:layout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Sloupec1</c:v>
                </c:pt>
              </c:strCache>
            </c:strRef>
          </c:tx>
          <c:dPt>
            <c:idx val="0"/>
            <c:bubble3D val="0"/>
            <c:spPr>
              <a:solidFill>
                <a:srgbClr val="1A936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361-43F2-B06E-FD115487371C}"/>
              </c:ext>
            </c:extLst>
          </c:dPt>
          <c:dPt>
            <c:idx val="1"/>
            <c:bubble3D val="0"/>
            <c:spPr>
              <a:solidFill>
                <a:srgbClr val="FAB40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361-43F2-B06E-FD115487371C}"/>
              </c:ext>
            </c:extLst>
          </c:dPt>
          <c:dPt>
            <c:idx val="2"/>
            <c:bubble3D val="0"/>
            <c:spPr>
              <a:solidFill>
                <a:srgbClr val="912929"/>
              </a:solidFill>
              <a:ln w="19050">
                <a:solidFill>
                  <a:schemeClr val="l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0361-43F2-B06E-FD115487371C}"/>
              </c:ext>
            </c:extLst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0361-43F2-B06E-FD115487371C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List1!$A$2:$A$5</c:f>
              <c:strCache>
                <c:ptCount val="4"/>
                <c:pt idx="0">
                  <c:v>jistá účast i strana</c:v>
                </c:pt>
                <c:pt idx="1">
                  <c:v>jistá účast, nejistá strana</c:v>
                </c:pt>
                <c:pt idx="2">
                  <c:v>nejistá účast, jistá strana</c:v>
                </c:pt>
                <c:pt idx="3">
                  <c:v>nejistá účast i strana</c:v>
                </c:pt>
              </c:strCache>
            </c:strRef>
          </c:cat>
          <c:val>
            <c:numRef>
              <c:f>List1!$B$2:$B$5</c:f>
              <c:numCache>
                <c:formatCode>0.000</c:formatCode>
                <c:ptCount val="4"/>
                <c:pt idx="0">
                  <c:v>0.51500000000000001</c:v>
                </c:pt>
                <c:pt idx="1">
                  <c:v>0.315</c:v>
                </c:pt>
                <c:pt idx="2">
                  <c:v>5.5E-2</c:v>
                </c:pt>
                <c:pt idx="3">
                  <c:v>0.115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361-43F2-B06E-FD115487371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6650072297392252"/>
          <c:y val="0.72212099855038792"/>
          <c:w val="0.59859253894829223"/>
          <c:h val="0.262622035703702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2745689846997368"/>
          <c:y val="0"/>
          <c:w val="0.65147849151320414"/>
          <c:h val="0.9212906970901939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Jistá účast i strana</c:v>
                </c:pt>
              </c:strCache>
            </c:strRef>
          </c:tx>
          <c:spPr>
            <a:solidFill>
              <a:srgbClr val="1A936F"/>
            </a:solidFill>
            <a:ln w="28575"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List1!$A$2:$A$7</c:f>
              <c:strCache>
                <c:ptCount val="6"/>
                <c:pt idx="0">
                  <c:v>ANO</c:v>
                </c:pt>
                <c:pt idx="1">
                  <c:v>ODS</c:v>
                </c:pt>
                <c:pt idx="2">
                  <c:v>STAN</c:v>
                </c:pt>
                <c:pt idx="3">
                  <c:v>Piráti</c:v>
                </c:pt>
                <c:pt idx="4">
                  <c:v>SPD</c:v>
                </c:pt>
                <c:pt idx="5">
                  <c:v>Přísaha</c:v>
                </c:pt>
              </c:strCache>
            </c:strRef>
          </c:cat>
          <c:val>
            <c:numRef>
              <c:f>List1!$B$2:$B$7</c:f>
              <c:numCache>
                <c:formatCode>0%</c:formatCode>
                <c:ptCount val="6"/>
                <c:pt idx="0">
                  <c:v>0.73888888888888882</c:v>
                </c:pt>
                <c:pt idx="1">
                  <c:v>0.64935064935064934</c:v>
                </c:pt>
                <c:pt idx="2">
                  <c:v>0.35714285714285715</c:v>
                </c:pt>
                <c:pt idx="3">
                  <c:v>0.35</c:v>
                </c:pt>
                <c:pt idx="4">
                  <c:v>0.56097560975609762</c:v>
                </c:pt>
                <c:pt idx="5">
                  <c:v>0.64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36-4124-ADD6-958A042B3B53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Jistá účast, nejistá strana</c:v>
                </c:pt>
              </c:strCache>
            </c:strRef>
          </c:tx>
          <c:spPr>
            <a:solidFill>
              <a:srgbClr val="FAB406"/>
            </a:solidFill>
            <a:ln w="28575"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List1!$A$2:$A$7</c:f>
              <c:strCache>
                <c:ptCount val="6"/>
                <c:pt idx="0">
                  <c:v>ANO</c:v>
                </c:pt>
                <c:pt idx="1">
                  <c:v>ODS</c:v>
                </c:pt>
                <c:pt idx="2">
                  <c:v>STAN</c:v>
                </c:pt>
                <c:pt idx="3">
                  <c:v>Piráti</c:v>
                </c:pt>
                <c:pt idx="4">
                  <c:v>SPD</c:v>
                </c:pt>
                <c:pt idx="5">
                  <c:v>Přísaha</c:v>
                </c:pt>
              </c:strCache>
            </c:strRef>
          </c:cat>
          <c:val>
            <c:numRef>
              <c:f>List1!$C$2:$C$7</c:f>
              <c:numCache>
                <c:formatCode>0%</c:formatCode>
                <c:ptCount val="6"/>
                <c:pt idx="0">
                  <c:v>0.15555555555555556</c:v>
                </c:pt>
                <c:pt idx="1">
                  <c:v>0.2857142857142857</c:v>
                </c:pt>
                <c:pt idx="2">
                  <c:v>0.2857142857142857</c:v>
                </c:pt>
                <c:pt idx="3">
                  <c:v>0.52500000000000002</c:v>
                </c:pt>
                <c:pt idx="4">
                  <c:v>0.21951219512195125</c:v>
                </c:pt>
                <c:pt idx="5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36-4124-ADD6-958A042B3B53}"/>
            </c:ext>
          </c:extLst>
        </c:ser>
        <c:ser>
          <c:idx val="3"/>
          <c:order val="2"/>
          <c:tx>
            <c:strRef>
              <c:f>List1!$D$1</c:f>
              <c:strCache>
                <c:ptCount val="1"/>
                <c:pt idx="0">
                  <c:v>Nejistá účast, jistá strana</c:v>
                </c:pt>
              </c:strCache>
            </c:strRef>
          </c:tx>
          <c:spPr>
            <a:solidFill>
              <a:srgbClr val="912929"/>
            </a:solidFill>
            <a:ln w="28575"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List1!$A$2:$A$7</c:f>
              <c:strCache>
                <c:ptCount val="6"/>
                <c:pt idx="0">
                  <c:v>ANO</c:v>
                </c:pt>
                <c:pt idx="1">
                  <c:v>ODS</c:v>
                </c:pt>
                <c:pt idx="2">
                  <c:v>STAN</c:v>
                </c:pt>
                <c:pt idx="3">
                  <c:v>Piráti</c:v>
                </c:pt>
                <c:pt idx="4">
                  <c:v>SPD</c:v>
                </c:pt>
                <c:pt idx="5">
                  <c:v>Přísaha</c:v>
                </c:pt>
              </c:strCache>
            </c:strRef>
          </c:cat>
          <c:val>
            <c:numRef>
              <c:f>List1!$D$2:$D$7</c:f>
              <c:numCache>
                <c:formatCode>0%</c:formatCode>
                <c:ptCount val="6"/>
                <c:pt idx="0">
                  <c:v>6.1111111111111109E-2</c:v>
                </c:pt>
                <c:pt idx="1">
                  <c:v>5.1948051948051945E-2</c:v>
                </c:pt>
                <c:pt idx="2">
                  <c:v>0.11904761904761903</c:v>
                </c:pt>
                <c:pt idx="3">
                  <c:v>0.05</c:v>
                </c:pt>
                <c:pt idx="4">
                  <c:v>0.14634146341463414</c:v>
                </c:pt>
                <c:pt idx="5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36-4124-ADD6-958A042B3B53}"/>
            </c:ext>
          </c:extLst>
        </c:ser>
        <c:ser>
          <c:idx val="2"/>
          <c:order val="3"/>
          <c:tx>
            <c:strRef>
              <c:f>List1!$E$1</c:f>
              <c:strCache>
                <c:ptCount val="1"/>
                <c:pt idx="0">
                  <c:v>Nejistá účast i strana</c:v>
                </c:pt>
              </c:strCache>
            </c:strRef>
          </c:tx>
          <c:spPr>
            <a:solidFill>
              <a:srgbClr val="BFBFBF"/>
            </a:solidFill>
            <a:ln w="28575"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List1!$A$2:$A$7</c:f>
              <c:strCache>
                <c:ptCount val="6"/>
                <c:pt idx="0">
                  <c:v>ANO</c:v>
                </c:pt>
                <c:pt idx="1">
                  <c:v>ODS</c:v>
                </c:pt>
                <c:pt idx="2">
                  <c:v>STAN</c:v>
                </c:pt>
                <c:pt idx="3">
                  <c:v>Piráti</c:v>
                </c:pt>
                <c:pt idx="4">
                  <c:v>SPD</c:v>
                </c:pt>
                <c:pt idx="5">
                  <c:v>Přísaha</c:v>
                </c:pt>
              </c:strCache>
            </c:strRef>
          </c:cat>
          <c:val>
            <c:numRef>
              <c:f>List1!$E$2:$E$7</c:f>
              <c:numCache>
                <c:formatCode>0%</c:formatCode>
                <c:ptCount val="6"/>
                <c:pt idx="0">
                  <c:v>4.4444444444444446E-2</c:v>
                </c:pt>
                <c:pt idx="1">
                  <c:v>1.2987012987012986E-2</c:v>
                </c:pt>
                <c:pt idx="2">
                  <c:v>0.23809523809523805</c:v>
                </c:pt>
                <c:pt idx="3">
                  <c:v>7.4999999999999997E-2</c:v>
                </c:pt>
                <c:pt idx="4">
                  <c:v>7.3170731707317069E-2</c:v>
                </c:pt>
                <c:pt idx="5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D36-4124-ADD6-958A042B3B5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7"/>
        <c:overlap val="100"/>
        <c:axId val="217135744"/>
        <c:axId val="217174400"/>
      </c:barChart>
      <c:catAx>
        <c:axId val="21713574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anchor="ctr" anchorCtr="1"/>
          <a:lstStyle/>
          <a:p>
            <a:pPr algn="ctr">
              <a:defRPr lang="cs-CZ" sz="1200" b="1" i="1" u="none" strike="noStrike" kern="1200" baseline="0">
                <a:solidFill>
                  <a:srgbClr val="3F3F3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17174400"/>
        <c:crosses val="autoZero"/>
        <c:auto val="1"/>
        <c:lblAlgn val="ctr"/>
        <c:lblOffset val="100"/>
        <c:noMultiLvlLbl val="0"/>
      </c:catAx>
      <c:valAx>
        <c:axId val="217174400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217135744"/>
        <c:crosses val="autoZero"/>
        <c:crossBetween val="between"/>
        <c:majorUnit val="0.2"/>
      </c:valAx>
    </c:plotArea>
    <c:legend>
      <c:legendPos val="b"/>
      <c:layout>
        <c:manualLayout>
          <c:xMode val="edge"/>
          <c:yMode val="edge"/>
          <c:x val="0.32848737878359752"/>
          <c:y val="0.92224666599675564"/>
          <c:w val="0.67067723165126192"/>
          <c:h val="5.9330297830671459E-2"/>
        </c:manualLayout>
      </c:layout>
      <c:overlay val="0"/>
      <c:txPr>
        <a:bodyPr/>
        <a:lstStyle/>
        <a:p>
          <a:pPr>
            <a:defRPr sz="1400">
              <a:solidFill>
                <a:srgbClr val="3F3F3F"/>
              </a:solidFill>
            </a:defRPr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2105859795949785E-2"/>
          <c:y val="1.7058829347417561E-2"/>
          <c:w val="0.98078299721495243"/>
          <c:h val="0.763995522026388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jádro (plná barva)</c:v>
                </c:pt>
              </c:strCache>
            </c:strRef>
          </c:tx>
          <c:spPr>
            <a:solidFill>
              <a:srgbClr val="F99A0F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111E6C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8ED1-4CE0-9259-FFAD1E48A404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C386-43B8-A17F-583F47072255}"/>
              </c:ext>
            </c:extLst>
          </c:dPt>
          <c:dPt>
            <c:idx val="2"/>
            <c:invertIfNegative val="0"/>
            <c:bubble3D val="0"/>
            <c:spPr>
              <a:solidFill>
                <a:srgbClr val="00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8ED1-4CE0-9259-FFAD1E48A404}"/>
              </c:ext>
            </c:extLst>
          </c:dPt>
          <c:dPt>
            <c:idx val="3"/>
            <c:invertIfNegative val="0"/>
            <c:bubble3D val="0"/>
            <c:spPr>
              <a:solidFill>
                <a:srgbClr val="CE0F68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8ED1-4CE0-9259-FFAD1E48A404}"/>
              </c:ext>
            </c:extLst>
          </c:dPt>
          <c:dPt>
            <c:idx val="4"/>
            <c:invertIfNegative val="0"/>
            <c:bubble3D val="0"/>
            <c:spPr>
              <a:solidFill>
                <a:srgbClr val="984807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8ED1-4CE0-9259-FFAD1E48A404}"/>
              </c:ext>
            </c:extLst>
          </c:dPt>
          <c:dPt>
            <c:idx val="5"/>
            <c:invertIfNegative val="0"/>
            <c:bubble3D val="0"/>
            <c:spPr>
              <a:solidFill>
                <a:srgbClr val="8997E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8ED1-4CE0-9259-FFAD1E48A404}"/>
              </c:ext>
            </c:extLst>
          </c:dPt>
          <c:dPt>
            <c:idx val="6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B-8ED1-4CE0-9259-FFAD1E48A404}"/>
              </c:ext>
            </c:extLst>
          </c:dPt>
          <c:dPt>
            <c:idx val="7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D-8ED1-4CE0-9259-FFAD1E48A404}"/>
              </c:ext>
            </c:extLst>
          </c:dPt>
          <c:dPt>
            <c:idx val="8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6-B5E2-48D2-A994-65D55F1985F4}"/>
              </c:ext>
            </c:extLst>
          </c:dPt>
          <c:dPt>
            <c:idx val="9"/>
            <c:invertIfNegative val="0"/>
            <c:bubble3D val="0"/>
            <c:spPr>
              <a:solidFill>
                <a:srgbClr val="F7913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8-5A4C-49FF-B095-656A27BF7894}"/>
              </c:ext>
            </c:extLst>
          </c:dPt>
          <c:dPt>
            <c:idx val="10"/>
            <c:invertIfNegative val="0"/>
            <c:bubble3D val="0"/>
            <c:spPr>
              <a:solidFill>
                <a:srgbClr val="60B44C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B-5A4C-49FF-B095-656A27BF7894}"/>
              </c:ext>
            </c:extLst>
          </c:dPt>
          <c:dPt>
            <c:idx val="1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5-6493-436B-83BD-5F0C57CB1FAF}"/>
              </c:ext>
            </c:extLst>
          </c:dPt>
          <c:dPt>
            <c:idx val="12"/>
            <c:invertIfNegative val="0"/>
            <c:bubble3D val="0"/>
            <c:spPr>
              <a:solidFill>
                <a:srgbClr val="60B44C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32-867D-4160-9743-03C42F19DC69}"/>
              </c:ext>
            </c:extLst>
          </c:dPt>
          <c:dLbls>
            <c:dLbl>
              <c:idx val="4"/>
              <c:layout>
                <c:manualLayout>
                  <c:x val="0"/>
                  <c:y val="-3.92533578620472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ED1-4CE0-9259-FFAD1E48A404}"/>
                </c:ext>
              </c:extLst>
            </c:dLbl>
            <c:dLbl>
              <c:idx val="5"/>
              <c:layout>
                <c:manualLayout>
                  <c:x val="-1.4811601099091322E-3"/>
                  <c:y val="-7.85067157240915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ED1-4CE0-9259-FFAD1E48A404}"/>
                </c:ext>
              </c:extLst>
            </c:dLbl>
            <c:dLbl>
              <c:idx val="6"/>
              <c:layout>
                <c:manualLayout>
                  <c:x val="-1.0861715330537539E-16"/>
                  <c:y val="-9.813339465511586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200" b="1">
                      <a:solidFill>
                        <a:schemeClr val="bg1"/>
                      </a:solidFill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444226741121203E-2"/>
                      <c:h val="4.965549769548790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8ED1-4CE0-9259-FFAD1E48A404}"/>
                </c:ext>
              </c:extLst>
            </c:dLbl>
            <c:dLbl>
              <c:idx val="7"/>
              <c:layout>
                <c:manualLayout>
                  <c:x val="-2.2216818514735714E-3"/>
                  <c:y val="-1.962358811544463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200" b="1">
                      <a:solidFill>
                        <a:schemeClr val="bg1"/>
                      </a:solidFill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7891201209186449E-2"/>
                      <c:h val="8.890885555753368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8ED1-4CE0-9259-FFAD1E48A404}"/>
                </c:ext>
              </c:extLst>
            </c:dLbl>
            <c:dLbl>
              <c:idx val="8"/>
              <c:layout>
                <c:manualLayout>
                  <c:x val="2.9623202198180471E-3"/>
                  <c:y val="-7.85067157240915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B5E2-48D2-A994-65D55F1985F4}"/>
                </c:ext>
              </c:extLst>
            </c:dLbl>
            <c:dLbl>
              <c:idx val="9"/>
              <c:layout>
                <c:manualLayout>
                  <c:x val="-1.4811601099090777E-3"/>
                  <c:y val="-1.5701343144818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5A4C-49FF-B095-656A27BF7894}"/>
                </c:ext>
              </c:extLst>
            </c:dLbl>
            <c:dLbl>
              <c:idx val="10"/>
              <c:layout>
                <c:manualLayout>
                  <c:x val="1.0861715330537539E-16"/>
                  <c:y val="-3.1402686289636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5A4C-49FF-B095-656A27BF7894}"/>
                </c:ext>
              </c:extLst>
            </c:dLbl>
            <c:dLbl>
              <c:idx val="11"/>
              <c:layout>
                <c:manualLayout>
                  <c:x val="1.0861715330537539E-16"/>
                  <c:y val="-2.7477350503432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6493-436B-83BD-5F0C57CB1FAF}"/>
                </c:ext>
              </c:extLst>
            </c:dLbl>
            <c:dLbl>
              <c:idx val="12"/>
              <c:layout>
                <c:manualLayout>
                  <c:x val="0"/>
                  <c:y val="-2.7477350503432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867D-4160-9743-03C42F19DC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List1!$A$2:$A$13</c:f>
              <c:strCache>
                <c:ptCount val="12"/>
                <c:pt idx="0">
                  <c:v>ANO</c:v>
                </c:pt>
                <c:pt idx="1">
                  <c:v>ODS</c:v>
                </c:pt>
                <c:pt idx="2">
                  <c:v>Piráti</c:v>
                </c:pt>
                <c:pt idx="3">
                  <c:v>STAN</c:v>
                </c:pt>
                <c:pt idx="4">
                  <c:v>SPD</c:v>
                </c:pt>
                <c:pt idx="5">
                  <c:v>Přísaha</c:v>
                </c:pt>
                <c:pt idx="6">
                  <c:v>TOP 09</c:v>
                </c:pt>
                <c:pt idx="7">
                  <c:v>KDU-ČSL</c:v>
                </c:pt>
                <c:pt idx="8">
                  <c:v>KSČM</c:v>
                </c:pt>
                <c:pt idx="9">
                  <c:v>SOCDEM</c:v>
                </c:pt>
                <c:pt idx="10">
                  <c:v>Zelení</c:v>
                </c:pt>
                <c:pt idx="11">
                  <c:v>PRO 2022</c:v>
                </c:pt>
              </c:strCache>
            </c:strRef>
          </c:cat>
          <c:val>
            <c:numRef>
              <c:f>List1!$B$2:$B$13</c:f>
              <c:numCache>
                <c:formatCode>0.0%</c:formatCode>
                <c:ptCount val="12"/>
                <c:pt idx="0">
                  <c:v>0.245</c:v>
                </c:pt>
                <c:pt idx="1">
                  <c:v>0.09</c:v>
                </c:pt>
                <c:pt idx="2">
                  <c:v>2.5000000000000001E-2</c:v>
                </c:pt>
                <c:pt idx="3">
                  <c:v>2.5000000000000001E-2</c:v>
                </c:pt>
                <c:pt idx="4">
                  <c:v>0.04</c:v>
                </c:pt>
                <c:pt idx="5">
                  <c:v>0.03</c:v>
                </c:pt>
                <c:pt idx="6">
                  <c:v>0.01</c:v>
                </c:pt>
                <c:pt idx="7">
                  <c:v>1.4999999999999999E-2</c:v>
                </c:pt>
                <c:pt idx="8">
                  <c:v>0.03</c:v>
                </c:pt>
                <c:pt idx="9">
                  <c:v>0.02</c:v>
                </c:pt>
                <c:pt idx="10">
                  <c:v>1.4999999999999999E-2</c:v>
                </c:pt>
                <c:pt idx="11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8ED1-4CE0-9259-FFAD1E48A404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dopočet potenciálu (celková výška sloupce)</c:v>
                </c:pt>
              </c:strCache>
            </c:strRef>
          </c:tx>
          <c:spPr>
            <a:solidFill>
              <a:srgbClr val="F99A0F">
                <a:alpha val="50000"/>
              </a:srgb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392B0"/>
              </a:solidFill>
              <a:ln w="12700">
                <a:noFill/>
              </a:ln>
            </c:spPr>
            <c:extLst>
              <c:ext xmlns:c16="http://schemas.microsoft.com/office/drawing/2014/chart" uri="{C3380CC4-5D6E-409C-BE32-E72D297353CC}">
                <c16:uniqueId val="{00000014-8ED1-4CE0-9259-FFAD1E48A404}"/>
              </c:ext>
            </c:extLst>
          </c:dPt>
          <c:dPt>
            <c:idx val="1"/>
            <c:invertIfNegative val="0"/>
            <c:bubble3D val="0"/>
            <c:spPr>
              <a:solidFill>
                <a:srgbClr val="86C5F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B-C386-43B8-A17F-583F47072255}"/>
              </c:ext>
            </c:extLst>
          </c:dPt>
          <c:dPt>
            <c:idx val="2"/>
            <c:invertIfNegative val="0"/>
            <c:bubble3D val="0"/>
            <c:spPr>
              <a:solidFill>
                <a:srgbClr val="A6A6A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6-8ED1-4CE0-9259-FFAD1E48A404}"/>
              </c:ext>
            </c:extLst>
          </c:dPt>
          <c:dPt>
            <c:idx val="3"/>
            <c:invertIfNegative val="0"/>
            <c:bubble3D val="0"/>
            <c:spPr>
              <a:solidFill>
                <a:srgbClr val="F8B2C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8-8ED1-4CE0-9259-FFAD1E48A404}"/>
              </c:ext>
            </c:extLst>
          </c:dPt>
          <c:dPt>
            <c:idx val="4"/>
            <c:invertIfNegative val="0"/>
            <c:bubble3D val="0"/>
            <c:spPr>
              <a:solidFill>
                <a:srgbClr val="FCD5B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A-8ED1-4CE0-9259-FFAD1E48A404}"/>
              </c:ext>
            </c:extLst>
          </c:dPt>
          <c:dPt>
            <c:idx val="5"/>
            <c:invertIfNegative val="0"/>
            <c:bubble3D val="0"/>
            <c:spPr>
              <a:solidFill>
                <a:srgbClr val="C3CAF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C-8ED1-4CE0-9259-FFAD1E48A404}"/>
              </c:ext>
            </c:extLst>
          </c:dPt>
          <c:dPt>
            <c:idx val="6"/>
            <c:invertIfNegative val="0"/>
            <c:bubble3D val="0"/>
            <c:spPr>
              <a:solidFill>
                <a:srgbClr val="D1C7DD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E-8ED1-4CE0-9259-FFAD1E48A404}"/>
              </c:ext>
            </c:extLst>
          </c:dPt>
          <c:dPt>
            <c:idx val="7"/>
            <c:invertIfNegative val="0"/>
            <c:bubble3D val="0"/>
            <c:spPr>
              <a:solidFill>
                <a:srgbClr val="FFDF7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0-8ED1-4CE0-9259-FFAD1E48A404}"/>
              </c:ext>
            </c:extLst>
          </c:dPt>
          <c:dPt>
            <c:idx val="8"/>
            <c:invertIfNegative val="0"/>
            <c:bubble3D val="0"/>
            <c:spPr>
              <a:solidFill>
                <a:srgbClr val="ECCAC9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5-B5E2-48D2-A994-65D55F1985F4}"/>
              </c:ext>
            </c:extLst>
          </c:dPt>
          <c:dPt>
            <c:idx val="9"/>
            <c:invertIfNegative val="0"/>
            <c:bubble3D val="0"/>
            <c:spPr>
              <a:solidFill>
                <a:srgbClr val="FCD5B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9-5A4C-49FF-B095-656A27BF7894}"/>
              </c:ext>
            </c:extLst>
          </c:dPt>
          <c:dPt>
            <c:idx val="10"/>
            <c:invertIfNegative val="0"/>
            <c:bubble3D val="0"/>
            <c:spPr>
              <a:solidFill>
                <a:srgbClr val="A6D59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A-5A4C-49FF-B095-656A27BF7894}"/>
              </c:ext>
            </c:extLst>
          </c:dPt>
          <c:dPt>
            <c:idx val="11"/>
            <c:invertIfNegative val="0"/>
            <c:bubble3D val="0"/>
            <c:spPr>
              <a:solidFill>
                <a:srgbClr val="8FE5F9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B-6493-436B-83BD-5F0C57CB1FAF}"/>
              </c:ext>
            </c:extLst>
          </c:dPt>
          <c:dPt>
            <c:idx val="12"/>
            <c:invertIfNegative val="0"/>
            <c:bubble3D val="0"/>
            <c:spPr>
              <a:solidFill>
                <a:srgbClr val="A6D59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31-867D-4160-9743-03C42F19DC69}"/>
              </c:ext>
            </c:extLst>
          </c:dPt>
          <c:dLbls>
            <c:delete val="1"/>
          </c:dLbls>
          <c:cat>
            <c:strRef>
              <c:f>List1!$A$2:$A$13</c:f>
              <c:strCache>
                <c:ptCount val="12"/>
                <c:pt idx="0">
                  <c:v>ANO</c:v>
                </c:pt>
                <c:pt idx="1">
                  <c:v>ODS</c:v>
                </c:pt>
                <c:pt idx="2">
                  <c:v>Piráti</c:v>
                </c:pt>
                <c:pt idx="3">
                  <c:v>STAN</c:v>
                </c:pt>
                <c:pt idx="4">
                  <c:v>SPD</c:v>
                </c:pt>
                <c:pt idx="5">
                  <c:v>Přísaha</c:v>
                </c:pt>
                <c:pt idx="6">
                  <c:v>TOP 09</c:v>
                </c:pt>
                <c:pt idx="7">
                  <c:v>KDU-ČSL</c:v>
                </c:pt>
                <c:pt idx="8">
                  <c:v>KSČM</c:v>
                </c:pt>
                <c:pt idx="9">
                  <c:v>SOCDEM</c:v>
                </c:pt>
                <c:pt idx="10">
                  <c:v>Zelení</c:v>
                </c:pt>
                <c:pt idx="11">
                  <c:v>PRO 2022</c:v>
                </c:pt>
              </c:strCache>
            </c:strRef>
          </c:cat>
          <c:val>
            <c:numRef>
              <c:f>List1!$C$2:$C$13</c:f>
              <c:numCache>
                <c:formatCode>0.0%</c:formatCode>
                <c:ptCount val="12"/>
                <c:pt idx="0">
                  <c:v>0.15000000000000002</c:v>
                </c:pt>
                <c:pt idx="1">
                  <c:v>0.14000000000000001</c:v>
                </c:pt>
                <c:pt idx="2">
                  <c:v>0.14500000000000002</c:v>
                </c:pt>
                <c:pt idx="3">
                  <c:v>0.19</c:v>
                </c:pt>
                <c:pt idx="4">
                  <c:v>7.9999999999999988E-2</c:v>
                </c:pt>
                <c:pt idx="5">
                  <c:v>0.09</c:v>
                </c:pt>
                <c:pt idx="6">
                  <c:v>0.125</c:v>
                </c:pt>
                <c:pt idx="7">
                  <c:v>5.5000000000000007E-2</c:v>
                </c:pt>
                <c:pt idx="8">
                  <c:v>0.05</c:v>
                </c:pt>
                <c:pt idx="9">
                  <c:v>0.06</c:v>
                </c:pt>
                <c:pt idx="10">
                  <c:v>0.04</c:v>
                </c:pt>
                <c:pt idx="11">
                  <c:v>6.5000000000000002E-2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8ED1-4CE0-9259-FFAD1E48A40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2"/>
        <c:overlap val="100"/>
        <c:axId val="179410048"/>
        <c:axId val="180822016"/>
      </c:barChart>
      <c:lineChart>
        <c:grouping val="standard"/>
        <c:varyColors val="0"/>
        <c:ser>
          <c:idx val="2"/>
          <c:order val="2"/>
          <c:tx>
            <c:strRef>
              <c:f>List1!$D$1</c:f>
              <c:strCache>
                <c:ptCount val="1"/>
                <c:pt idx="0">
                  <c:v>potenciál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7-C8D8-453E-94C8-AB94DE9E3B87}"/>
                </c:ext>
              </c:extLst>
            </c:dLbl>
            <c:dLbl>
              <c:idx val="1"/>
              <c:layout>
                <c:manualLayout>
                  <c:x val="-3.5547842637817864E-2"/>
                  <c:y val="-3.532802207584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C8D8-453E-94C8-AB94DE9E3B87}"/>
                </c:ext>
              </c:extLst>
            </c:dLbl>
            <c:dLbl>
              <c:idx val="2"/>
              <c:layout>
                <c:manualLayout>
                  <c:x val="-3.4066682527908759E-2"/>
                  <c:y val="-3.5328022075841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5-C8D8-453E-94C8-AB94DE9E3B87}"/>
                </c:ext>
              </c:extLst>
            </c:dLbl>
            <c:dLbl>
              <c:idx val="3"/>
              <c:layout>
                <c:manualLayout>
                  <c:x val="-3.1104362308090633E-2"/>
                  <c:y val="-3.92533578620457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8-C8D8-453E-94C8-AB94DE9E3B87}"/>
                </c:ext>
              </c:extLst>
            </c:dLbl>
            <c:dLbl>
              <c:idx val="4"/>
              <c:layout>
                <c:manualLayout>
                  <c:x val="-3.4066682527908843E-2"/>
                  <c:y val="-2.7477350503432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4-C8D8-453E-94C8-AB94DE9E3B87}"/>
                </c:ext>
              </c:extLst>
            </c:dLbl>
            <c:dLbl>
              <c:idx val="5"/>
              <c:layout>
                <c:manualLayout>
                  <c:x val="-3.1104362308090688E-2"/>
                  <c:y val="-2.35520147172274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C8D8-453E-94C8-AB94DE9E3B87}"/>
                </c:ext>
              </c:extLst>
            </c:dLbl>
            <c:dLbl>
              <c:idx val="6"/>
              <c:layout>
                <c:manualLayout>
                  <c:x val="-3.1104362308090688E-2"/>
                  <c:y val="-3.14026862896366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C8D8-453E-94C8-AB94DE9E3B87}"/>
                </c:ext>
              </c:extLst>
            </c:dLbl>
            <c:dLbl>
              <c:idx val="7"/>
              <c:layout>
                <c:manualLayout>
                  <c:x val="-3.258552241799971E-2"/>
                  <c:y val="-3.14026862896366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1-C8D8-453E-94C8-AB94DE9E3B87}"/>
                </c:ext>
              </c:extLst>
            </c:dLbl>
            <c:dLbl>
              <c:idx val="8"/>
              <c:layout>
                <c:manualLayout>
                  <c:x val="-2.9623202198181556E-2"/>
                  <c:y val="-2.7477350503432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C8D8-453E-94C8-AB94DE9E3B87}"/>
                </c:ext>
              </c:extLst>
            </c:dLbl>
            <c:dLbl>
              <c:idx val="9"/>
              <c:layout>
                <c:manualLayout>
                  <c:x val="-3.2585522417999821E-2"/>
                  <c:y val="-2.7477350503432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C8D8-453E-94C8-AB94DE9E3B87}"/>
                </c:ext>
              </c:extLst>
            </c:dLbl>
            <c:dLbl>
              <c:idx val="10"/>
              <c:layout>
                <c:manualLayout>
                  <c:x val="-3.1104362308090633E-2"/>
                  <c:y val="-3.14026862896366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C8D8-453E-94C8-AB94DE9E3B87}"/>
                </c:ext>
              </c:extLst>
            </c:dLbl>
            <c:dLbl>
              <c:idx val="11"/>
              <c:layout>
                <c:manualLayout>
                  <c:x val="-2.9623202198181556E-2"/>
                  <c:y val="-2.35520147172275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F7D6-4431-A4AF-A0256FC60E08}"/>
                </c:ext>
              </c:extLst>
            </c:dLbl>
            <c:dLbl>
              <c:idx val="12"/>
              <c:layout>
                <c:manualLayout>
                  <c:x val="-2.2217401648636167E-2"/>
                  <c:y val="-2.35520147172274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867D-4160-9743-03C42F19DC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List1!$A$2:$A$13</c:f>
              <c:strCache>
                <c:ptCount val="12"/>
                <c:pt idx="0">
                  <c:v>ANO</c:v>
                </c:pt>
                <c:pt idx="1">
                  <c:v>ODS</c:v>
                </c:pt>
                <c:pt idx="2">
                  <c:v>Piráti</c:v>
                </c:pt>
                <c:pt idx="3">
                  <c:v>STAN</c:v>
                </c:pt>
                <c:pt idx="4">
                  <c:v>SPD</c:v>
                </c:pt>
                <c:pt idx="5">
                  <c:v>Přísaha</c:v>
                </c:pt>
                <c:pt idx="6">
                  <c:v>TOP 09</c:v>
                </c:pt>
                <c:pt idx="7">
                  <c:v>KDU-ČSL</c:v>
                </c:pt>
                <c:pt idx="8">
                  <c:v>KSČM</c:v>
                </c:pt>
                <c:pt idx="9">
                  <c:v>SOCDEM</c:v>
                </c:pt>
                <c:pt idx="10">
                  <c:v>Zelení</c:v>
                </c:pt>
                <c:pt idx="11">
                  <c:v>PRO 2022</c:v>
                </c:pt>
              </c:strCache>
            </c:strRef>
          </c:cat>
          <c:val>
            <c:numRef>
              <c:f>List1!$D$2:$D$13</c:f>
              <c:numCache>
                <c:formatCode>0.0%</c:formatCode>
                <c:ptCount val="12"/>
                <c:pt idx="0">
                  <c:v>0.39500000000000002</c:v>
                </c:pt>
                <c:pt idx="1">
                  <c:v>0.23</c:v>
                </c:pt>
                <c:pt idx="2">
                  <c:v>0.17</c:v>
                </c:pt>
                <c:pt idx="3">
                  <c:v>0.215</c:v>
                </c:pt>
                <c:pt idx="4">
                  <c:v>0.12</c:v>
                </c:pt>
                <c:pt idx="5">
                  <c:v>0.12</c:v>
                </c:pt>
                <c:pt idx="6">
                  <c:v>0.13500000000000001</c:v>
                </c:pt>
                <c:pt idx="7">
                  <c:v>7.0000000000000007E-2</c:v>
                </c:pt>
                <c:pt idx="8">
                  <c:v>0.08</c:v>
                </c:pt>
                <c:pt idx="9">
                  <c:v>0.08</c:v>
                </c:pt>
                <c:pt idx="10">
                  <c:v>5.5E-2</c:v>
                </c:pt>
                <c:pt idx="11">
                  <c:v>7.4999999999999997E-2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BB58-4B44-B859-345AE0C525E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9410048"/>
        <c:axId val="180822016"/>
      </c:lineChart>
      <c:catAx>
        <c:axId val="179410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 b="0">
                <a:solidFill>
                  <a:schemeClr val="tx1">
                    <a:lumMod val="75000"/>
                  </a:schemeClr>
                </a:solidFill>
              </a:defRPr>
            </a:pPr>
            <a:endParaRPr lang="cs-CZ"/>
          </a:p>
        </c:txPr>
        <c:crossAx val="180822016"/>
        <c:crosses val="autoZero"/>
        <c:auto val="1"/>
        <c:lblAlgn val="ctr"/>
        <c:lblOffset val="100"/>
        <c:noMultiLvlLbl val="0"/>
      </c:catAx>
      <c:valAx>
        <c:axId val="180822016"/>
        <c:scaling>
          <c:orientation val="minMax"/>
          <c:max val="0.4"/>
        </c:scaling>
        <c:delete val="1"/>
        <c:axPos val="l"/>
        <c:numFmt formatCode="0.00%" sourceLinked="0"/>
        <c:majorTickMark val="out"/>
        <c:minorTickMark val="none"/>
        <c:tickLblPos val="nextTo"/>
        <c:crossAx val="1794100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67451083770306364"/>
          <c:y val="0.54760582357265797"/>
          <c:w val="8.5337774798581637E-2"/>
          <c:h val="0.45304157972528714"/>
        </c:manualLayout>
      </c:layout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dPt>
            <c:idx val="0"/>
            <c:bubble3D val="0"/>
            <c:spPr>
              <a:solidFill>
                <a:srgbClr val="FFFFFF">
                  <a:lumMod val="7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730-4551-8F87-12C3B2883CC9}"/>
              </c:ext>
            </c:extLst>
          </c:dPt>
          <c:dPt>
            <c:idx val="1"/>
            <c:bubble3D val="0"/>
            <c:spPr>
              <a:solidFill>
                <a:srgbClr val="FFFFFF">
                  <a:lumMod val="5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730-4551-8F87-12C3B2883CC9}"/>
              </c:ext>
            </c:extLst>
          </c:dPt>
          <c:dPt>
            <c:idx val="2"/>
            <c:bubble3D val="0"/>
            <c:spPr>
              <a:solidFill>
                <a:srgbClr val="EA696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730-4551-8F87-12C3B2883CC9}"/>
              </c:ext>
            </c:extLst>
          </c:dPt>
          <c:dPt>
            <c:idx val="3"/>
            <c:bubble3D val="0"/>
            <c:spPr>
              <a:solidFill>
                <a:srgbClr val="AF424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730-4551-8F87-12C3B2883CC9}"/>
              </c:ext>
            </c:extLst>
          </c:dPt>
          <c:cat>
            <c:strRef>
              <c:f>List1!$A$2:$A$3</c:f>
              <c:strCache>
                <c:ptCount val="2"/>
                <c:pt idx="0">
                  <c:v>potenciál (celková výška sloupce)</c:v>
                </c:pt>
                <c:pt idx="1">
                  <c:v>jádro (plná barva)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6.5</c:v>
                </c:pt>
                <c:pt idx="1">
                  <c:v>29.5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730-4551-8F87-12C3B2883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 w="25400"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</c:legendEntry>
      <c:layout>
        <c:manualLayout>
          <c:xMode val="edge"/>
          <c:yMode val="edge"/>
          <c:x val="0"/>
          <c:y val="4.5474544341489134E-2"/>
          <c:w val="0.82538791986075621"/>
          <c:h val="0.954525455658510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6F6F6F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0.46759</cdr:x>
      <cdr:y>0.54345</cdr:y>
    </cdr:from>
    <cdr:to>
      <cdr:x>0.52444</cdr:x>
      <cdr:y>0.73526</cdr:y>
    </cdr:to>
    <cdr:sp macro="" textlink="">
      <cdr:nvSpPr>
        <cdr:cNvPr id="3" name="Obdélník 2"/>
        <cdr:cNvSpPr/>
      </cdr:nvSpPr>
      <cdr:spPr bwMode="auto">
        <a:xfrm xmlns:a="http://schemas.openxmlformats.org/drawingml/2006/main">
          <a:off x="4172308" y="2250133"/>
          <a:ext cx="507273" cy="79418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vertOverflow="clip" vert="horz" wrap="squar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cs-CZ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0.60749</cdr:x>
      <cdr:y>0.5</cdr:y>
    </cdr:from>
    <cdr:to>
      <cdr:x>0.78987</cdr:x>
      <cdr:y>1</cdr:y>
    </cdr:to>
    <cdr:sp macro="" textlink="">
      <cdr:nvSpPr>
        <cdr:cNvPr id="2" name="Obdélník 1">
          <a:extLst xmlns:a="http://schemas.openxmlformats.org/drawingml/2006/main">
            <a:ext uri="{FF2B5EF4-FFF2-40B4-BE49-F238E27FC236}">
              <a16:creationId xmlns:a16="http://schemas.microsoft.com/office/drawing/2014/main" id="{D32277B8-767B-41D1-8B27-57BD9CCB46DE}"/>
            </a:ext>
          </a:extLst>
        </cdr:cNvPr>
        <cdr:cNvSpPr/>
      </cdr:nvSpPr>
      <cdr:spPr>
        <a:xfrm xmlns:a="http://schemas.openxmlformats.org/drawingml/2006/main">
          <a:off x="2675488" y="528439"/>
          <a:ext cx="803232" cy="52843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cs-CZ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B0C82F-A118-4340-AF46-5BF7B263C6E3}" type="datetimeFigureOut">
              <a:rPr lang="cs-CZ" smtClean="0"/>
              <a:t>23.08.2024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4C3BD0-4DD9-4199-A3A5-E89E0652431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5344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85445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52269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091186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584193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48582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3202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131134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48582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071996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8590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hyperlink" Target="http://www.median.cz/" TargetMode="Externa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omar.org/" TargetMode="External"/><Relationship Id="rId2" Type="http://schemas.openxmlformats.org/officeDocument/2006/relationships/hyperlink" Target="http://www.simar.cz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tgisurveys.com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6A5CF-6711-4744-9963-09DC5E40B1D9}" type="datetimeFigureOut">
              <a:rPr lang="cs-CZ" smtClean="0"/>
              <a:t>23.08.2024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3BD7-4C1C-4078-BF5E-C47A19AC9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8347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6A5CF-6711-4744-9963-09DC5E40B1D9}" type="datetimeFigureOut">
              <a:rPr lang="cs-CZ" smtClean="0"/>
              <a:t>23.08.2024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3BD7-4C1C-4078-BF5E-C47A19AC9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0433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6A5CF-6711-4744-9963-09DC5E40B1D9}" type="datetimeFigureOut">
              <a:rPr lang="cs-CZ" smtClean="0"/>
              <a:t>23.08.2024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3BD7-4C1C-4078-BF5E-C47A19AC9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4411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6A5CF-6711-4744-9963-09DC5E40B1D9}" type="datetimeFigureOut">
              <a:rPr lang="cs-CZ" smtClean="0"/>
              <a:t>23.08.2024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3BD7-4C1C-4078-BF5E-C47A19AC9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7208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6A5CF-6711-4744-9963-09DC5E40B1D9}" type="datetimeFigureOut">
              <a:rPr lang="cs-CZ" smtClean="0"/>
              <a:t>23.08.2024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3BD7-4C1C-4078-BF5E-C47A19AC9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7788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6A5CF-6711-4744-9963-09DC5E40B1D9}" type="datetimeFigureOut">
              <a:rPr lang="cs-CZ" smtClean="0"/>
              <a:t>23.08.2024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3BD7-4C1C-4078-BF5E-C47A19AC9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7674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6A5CF-6711-4744-9963-09DC5E40B1D9}" type="datetimeFigureOut">
              <a:rPr lang="cs-CZ" smtClean="0"/>
              <a:t>23.08.2024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3BD7-4C1C-4078-BF5E-C47A19AC9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7239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6A5CF-6711-4744-9963-09DC5E40B1D9}" type="datetimeFigureOut">
              <a:rPr lang="cs-CZ" smtClean="0"/>
              <a:t>23.08.2024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3BD7-4C1C-4078-BF5E-C47A19AC9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7818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6A5CF-6711-4744-9963-09DC5E40B1D9}" type="datetimeFigureOut">
              <a:rPr lang="cs-CZ" smtClean="0"/>
              <a:t>23.08.2024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3BD7-4C1C-4078-BF5E-C47A19AC9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2129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6A5CF-6711-4744-9963-09DC5E40B1D9}" type="datetimeFigureOut">
              <a:rPr lang="cs-CZ" smtClean="0"/>
              <a:t>23.08.2024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3BD7-4C1C-4078-BF5E-C47A19AC9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3708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6A5CF-6711-4744-9963-09DC5E40B1D9}" type="datetimeFigureOut">
              <a:rPr lang="cs-CZ" smtClean="0"/>
              <a:t>23.08.2024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3BD7-4C1C-4078-BF5E-C47A19AC9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5341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élník 15"/>
          <p:cNvSpPr/>
          <p:nvPr userDrawn="1"/>
        </p:nvSpPr>
        <p:spPr>
          <a:xfrm>
            <a:off x="0" y="1844824"/>
            <a:ext cx="9144000" cy="3240360"/>
          </a:xfrm>
          <a:prstGeom prst="rect">
            <a:avLst/>
          </a:prstGeom>
          <a:solidFill>
            <a:srgbClr val="E3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17" name="Obrázek 16" descr="median_abstract_motiv_C_pruhledne.png"/>
          <p:cNvPicPr>
            <a:picLocks noChangeAspect="1"/>
          </p:cNvPicPr>
          <p:nvPr userDrawn="1"/>
        </p:nvPicPr>
        <p:blipFill>
          <a:blip r:embed="rId2" cstate="print"/>
          <a:srcRect l="18400"/>
          <a:stretch>
            <a:fillRect/>
          </a:stretch>
        </p:blipFill>
        <p:spPr>
          <a:xfrm>
            <a:off x="0" y="1412776"/>
            <a:ext cx="5902345" cy="4468306"/>
          </a:xfrm>
          <a:prstGeom prst="rect">
            <a:avLst/>
          </a:prstGeom>
        </p:spPr>
      </p:pic>
      <p:sp>
        <p:nvSpPr>
          <p:cNvPr id="26" name="AutoShape 2"/>
          <p:cNvSpPr>
            <a:spLocks noChangeArrowheads="1"/>
          </p:cNvSpPr>
          <p:nvPr userDrawn="1"/>
        </p:nvSpPr>
        <p:spPr bwMode="auto">
          <a:xfrm rot="5400000">
            <a:off x="6703467" y="937494"/>
            <a:ext cx="1353691" cy="864096"/>
          </a:xfrm>
          <a:prstGeom prst="homePlate">
            <a:avLst>
              <a:gd name="adj" fmla="val 26502"/>
            </a:avLst>
          </a:prstGeom>
          <a:solidFill>
            <a:srgbClr val="BADCF7"/>
          </a:solidFill>
          <a:ln w="57150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pic>
        <p:nvPicPr>
          <p:cNvPr id="7" name="Obrázek 6" descr="median_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95536" y="352908"/>
            <a:ext cx="1296144" cy="1059868"/>
          </a:xfrm>
          <a:prstGeom prst="rect">
            <a:avLst/>
          </a:prstGeom>
        </p:spPr>
      </p:pic>
      <p:pic>
        <p:nvPicPr>
          <p:cNvPr id="8" name="Obrázek 7" descr="ikonky_software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6178078" y="785837"/>
            <a:ext cx="676275" cy="842962"/>
          </a:xfrm>
          <a:prstGeom prst="rect">
            <a:avLst/>
          </a:prstGeom>
        </p:spPr>
      </p:pic>
      <p:pic>
        <p:nvPicPr>
          <p:cNvPr id="9" name="Obrázek 8" descr="ikonky_vyvoj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7906270" y="784792"/>
            <a:ext cx="676274" cy="842962"/>
          </a:xfrm>
          <a:prstGeom prst="rect">
            <a:avLst/>
          </a:prstGeom>
        </p:spPr>
      </p:pic>
      <p:pic>
        <p:nvPicPr>
          <p:cNvPr id="10" name="Obrázek 9" descr="ikonky_mml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5313982" y="785837"/>
            <a:ext cx="676275" cy="842963"/>
          </a:xfrm>
          <a:prstGeom prst="rect">
            <a:avLst/>
          </a:prstGeom>
        </p:spPr>
      </p:pic>
      <p:pic>
        <p:nvPicPr>
          <p:cNvPr id="11" name="Obrázek 10" descr="ikonky_medialni_vyzkumy.png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4449886" y="785837"/>
            <a:ext cx="676275" cy="842963"/>
          </a:xfrm>
          <a:prstGeom prst="rect">
            <a:avLst/>
          </a:prstGeom>
        </p:spPr>
      </p:pic>
      <p:pic>
        <p:nvPicPr>
          <p:cNvPr id="12" name="Obrázek 11" descr="ikonky_adhoc.pn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7042174" y="785837"/>
            <a:ext cx="676275" cy="842963"/>
          </a:xfrm>
          <a:prstGeom prst="rect">
            <a:avLst/>
          </a:prstGeom>
        </p:spPr>
      </p:pic>
      <p:sp>
        <p:nvSpPr>
          <p:cNvPr id="13" name="Zástupný symbol pro text 14"/>
          <p:cNvSpPr txBox="1">
            <a:spLocks/>
          </p:cNvSpPr>
          <p:nvPr userDrawn="1"/>
        </p:nvSpPr>
        <p:spPr>
          <a:xfrm>
            <a:off x="179512" y="5733256"/>
            <a:ext cx="3672408" cy="936104"/>
          </a:xfrm>
          <a:prstGeom prst="rect">
            <a:avLst/>
          </a:prstGeom>
        </p:spPr>
        <p:txBody>
          <a:bodyPr/>
          <a:lstStyle>
            <a:lvl1pPr>
              <a:buNone/>
              <a:defRPr lang="cs-CZ" sz="800" cap="all"/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0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Times New Roman"/>
                <a:cs typeface="Times New Roman"/>
              </a:rPr>
              <a:t>VÝZKUM TRHU, MÉDIÍ A VEŘEJNÉHO MÍNĚNÍ, VÝVOJ SOFTWARE</a:t>
            </a:r>
            <a:endParaRPr kumimoji="0" lang="cs-CZ" sz="1000" b="1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Times New Roman"/>
              <a:cs typeface="Times New Roman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Times New Roman"/>
                <a:cs typeface="Times New Roman"/>
              </a:rPr>
              <a:t>Národních hrdinů 73, 190 12 Praha 9, </a:t>
            </a:r>
            <a:endParaRPr kumimoji="0" lang="cs-CZ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Times New Roman"/>
              <a:cs typeface="Times New Roman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Times New Roman"/>
                <a:cs typeface="Times New Roman"/>
              </a:rPr>
              <a:t>tel.: 225 301 </a:t>
            </a: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Times New Roman"/>
                <a:cs typeface="Times New Roman"/>
              </a:rPr>
              <a:t>111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Times New Roman"/>
                <a:cs typeface="Times New Roman"/>
              </a:rPr>
              <a:t>, fax: 225 301 101</a:t>
            </a:r>
            <a:endParaRPr kumimoji="0" lang="cs-CZ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Times New Roman"/>
              <a:cs typeface="Times New Roman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Times New Roman"/>
                <a:cs typeface="Times New Roman"/>
              </a:rPr>
              <a:t>e-mail: median@median.cz</a:t>
            </a:r>
            <a:endParaRPr kumimoji="0" lang="cs-CZ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Times New Roman"/>
              <a:cs typeface="Times New Roman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Times New Roman"/>
                <a:cs typeface="Times New Roman"/>
                <a:hlinkClick r:id="rId9"/>
              </a:rPr>
              <a:t>www.median.cz</a:t>
            </a:r>
            <a:endParaRPr kumimoji="0" lang="cs-CZ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Times New Roman"/>
              <a:cs typeface="Times New Roman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cs-CZ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Times New Roman"/>
              <a:cs typeface="Times New Roman"/>
            </a:endParaRPr>
          </a:p>
        </p:txBody>
      </p:sp>
      <p:sp>
        <p:nvSpPr>
          <p:cNvPr id="15" name="Nadpis 1"/>
          <p:cNvSpPr>
            <a:spLocks noGrp="1"/>
          </p:cNvSpPr>
          <p:nvPr>
            <p:ph type="ctrTitle" hasCustomPrompt="1"/>
          </p:nvPr>
        </p:nvSpPr>
        <p:spPr>
          <a:xfrm>
            <a:off x="4427984" y="2924944"/>
            <a:ext cx="4716016" cy="932684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cs-CZ" dirty="0"/>
              <a:t>Název prezentace</a:t>
            </a:r>
          </a:p>
        </p:txBody>
      </p:sp>
      <p:sp>
        <p:nvSpPr>
          <p:cNvPr id="18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4427984" y="3933056"/>
            <a:ext cx="4716016" cy="42463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29170234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1_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6522891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3">
            <a:extLst>
              <a:ext uri="{FF2B5EF4-FFF2-40B4-BE49-F238E27FC236}">
                <a16:creationId xmlns:a16="http://schemas.microsoft.com/office/drawing/2014/main" id="{03FA8C84-9E24-4771-8A4F-A0D075FA4E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2402" y="1994721"/>
            <a:ext cx="8564291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CDCE4B80-C7BE-43A5-B6E1-594F11B45A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2406" y="6629084"/>
            <a:ext cx="8564291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3745974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předělov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E150A266-8648-4C90-9C3C-6C643AE7593E}"/>
              </a:ext>
            </a:extLst>
          </p:cNvPr>
          <p:cNvCxnSpPr/>
          <p:nvPr userDrawn="1"/>
        </p:nvCxnSpPr>
        <p:spPr>
          <a:xfrm>
            <a:off x="2776611" y="3582572"/>
            <a:ext cx="3590779" cy="0"/>
          </a:xfrm>
          <a:prstGeom prst="line">
            <a:avLst/>
          </a:prstGeom>
          <a:ln w="3810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0" y="2281282"/>
            <a:ext cx="8100000" cy="1342584"/>
          </a:xfrm>
        </p:spPr>
        <p:txBody>
          <a:bodyPr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rgbClr val="0F65A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3078495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3b_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D05EF3F5-5F31-4EC5-8540-45C1C5BE9E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2403" y="1994721"/>
            <a:ext cx="2854763" cy="4202353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10" name="Zástupný symbol pro obsah 6">
            <a:extLst>
              <a:ext uri="{FF2B5EF4-FFF2-40B4-BE49-F238E27FC236}">
                <a16:creationId xmlns:a16="http://schemas.microsoft.com/office/drawing/2014/main" id="{723F1AD7-19EB-40F0-BC6D-53C984572B9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62405" y="6413084"/>
            <a:ext cx="8564291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1" name="Zástupný symbol pro obsah 6">
            <a:extLst>
              <a:ext uri="{FF2B5EF4-FFF2-40B4-BE49-F238E27FC236}">
                <a16:creationId xmlns:a16="http://schemas.microsoft.com/office/drawing/2014/main" id="{3E87A02A-F60F-48EB-AC74-98A27D7F6E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2406" y="6629084"/>
            <a:ext cx="8564291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9576913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4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5BB63A-6A2F-41AB-BBC8-FBAEC15E6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text 3">
            <a:extLst>
              <a:ext uri="{FF2B5EF4-FFF2-40B4-BE49-F238E27FC236}">
                <a16:creationId xmlns:a16="http://schemas.microsoft.com/office/drawing/2014/main" id="{3D9149F8-531D-4ABB-A7F9-C1FAD6A05AD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2402" y="1994722"/>
            <a:ext cx="8564293" cy="4202349"/>
          </a:xfrm>
        </p:spPr>
        <p:txBody>
          <a:bodyPr wrap="square">
            <a:noAutofit/>
          </a:bodyPr>
          <a:lstStyle>
            <a:lvl1pPr marL="0" indent="0">
              <a:lnSpc>
                <a:spcPts val="2400"/>
              </a:lnSpc>
              <a:buFontTx/>
              <a:buNone/>
              <a:defRPr lang="cs-CZ" sz="1400" smtClean="0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4428543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9_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13">
            <a:extLst>
              <a:ext uri="{FF2B5EF4-FFF2-40B4-BE49-F238E27FC236}">
                <a16:creationId xmlns:a16="http://schemas.microsoft.com/office/drawing/2014/main" id="{31133C4E-934B-4816-AB96-B765FE45CB23}"/>
              </a:ext>
            </a:extLst>
          </p:cNvPr>
          <p:cNvSpPr/>
          <p:nvPr userDrawn="1"/>
        </p:nvSpPr>
        <p:spPr>
          <a:xfrm>
            <a:off x="899592" y="1466954"/>
            <a:ext cx="3261106" cy="375487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anchor="t" anchorCtr="0">
            <a:spAutoFit/>
          </a:bodyPr>
          <a:lstStyle/>
          <a:p>
            <a:pPr marL="85725"/>
            <a:endParaRPr lang="cs-CZ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endParaRPr lang="cs-CZ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 algn="l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 je nezávislá soukromá společnost pro výzkum trhu, médií a veřejného mínění &amp; vývoj analytického a marketingového software.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Společnost působí na trhu od roku 1993 a realizuje všechny typy kvalitativních i kvantitativních výzkumů trhu a veřejného mínění, včetně oficiálních mediálních měření a MML-TGI.</a:t>
            </a:r>
          </a:p>
          <a:p>
            <a:pPr marL="85725"/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 je členem odborných sdružení: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2"/>
              </a:rPr>
              <a:t>SIMAR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	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ESOMAR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4"/>
              </a:rPr>
              <a:t>TGI Network </a:t>
            </a:r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endParaRPr lang="cs-CZ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EFE3B16B-8387-482E-984B-998AB2A0062D}"/>
              </a:ext>
            </a:extLst>
          </p:cNvPr>
          <p:cNvSpPr/>
          <p:nvPr userDrawn="1"/>
        </p:nvSpPr>
        <p:spPr>
          <a:xfrm rot="16200000">
            <a:off x="5128194" y="4420555"/>
            <a:ext cx="2498738" cy="73866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4200" dirty="0">
                <a:solidFill>
                  <a:srgbClr val="0F65A6"/>
                </a:solidFill>
              </a:rPr>
              <a:t>kontakt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F8F88C18-22C8-4229-BD13-98D355826F23}"/>
              </a:ext>
            </a:extLst>
          </p:cNvPr>
          <p:cNvCxnSpPr>
            <a:cxnSpLocks/>
          </p:cNvCxnSpPr>
          <p:nvPr userDrawn="1"/>
        </p:nvCxnSpPr>
        <p:spPr>
          <a:xfrm>
            <a:off x="6724357" y="1"/>
            <a:ext cx="0" cy="6039257"/>
          </a:xfrm>
          <a:prstGeom prst="line">
            <a:avLst/>
          </a:prstGeom>
          <a:ln w="1905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80B408B2-0232-4414-B7DF-B930040AFD7D}"/>
              </a:ext>
            </a:extLst>
          </p:cNvPr>
          <p:cNvCxnSpPr>
            <a:cxnSpLocks/>
          </p:cNvCxnSpPr>
          <p:nvPr userDrawn="1"/>
        </p:nvCxnSpPr>
        <p:spPr>
          <a:xfrm>
            <a:off x="395536" y="1466954"/>
            <a:ext cx="8748464" cy="777"/>
          </a:xfrm>
          <a:prstGeom prst="line">
            <a:avLst/>
          </a:prstGeom>
          <a:ln w="1905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délník 11">
            <a:extLst>
              <a:ext uri="{FF2B5EF4-FFF2-40B4-BE49-F238E27FC236}">
                <a16:creationId xmlns:a16="http://schemas.microsoft.com/office/drawing/2014/main" id="{8F28CD5B-30B3-4EF0-BD23-AB5521781F63}"/>
              </a:ext>
            </a:extLst>
          </p:cNvPr>
          <p:cNvSpPr/>
          <p:nvPr userDrawn="1"/>
        </p:nvSpPr>
        <p:spPr>
          <a:xfrm>
            <a:off x="6931712" y="4912319"/>
            <a:ext cx="1726237" cy="1200329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endParaRPr lang="cs-CZ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MEDIAN, s. r. o.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Národních hrdinů 73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190 12 Praha 9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www.median.cz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225 301 111</a:t>
            </a:r>
            <a:endParaRPr lang="cs-CZ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B9E36F85-ED02-46EE-AE52-1F34D31EDC0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43609" y="867329"/>
            <a:ext cx="2232244" cy="394968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17137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6A5CF-6711-4744-9963-09DC5E40B1D9}" type="datetimeFigureOut">
              <a:rPr lang="cs-CZ" smtClean="0"/>
              <a:t>23.08.2024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83BD7-4C1C-4078-BF5E-C47A19AC9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073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volebnimodel@median.cz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427984" y="2492896"/>
            <a:ext cx="4716016" cy="1584176"/>
          </a:xfrm>
        </p:spPr>
        <p:txBody>
          <a:bodyPr>
            <a:noAutofit/>
          </a:bodyPr>
          <a:lstStyle/>
          <a:p>
            <a:r>
              <a:rPr lang="cs-CZ" dirty="0"/>
              <a:t> </a:t>
            </a:r>
            <a:br>
              <a:rPr lang="cs-CZ" dirty="0"/>
            </a:br>
            <a:r>
              <a:rPr lang="cs-CZ" sz="3000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sněmovní volební model</a:t>
            </a:r>
            <a:br>
              <a:rPr lang="cs-CZ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b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cs-CZ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červenec 2024</a:t>
            </a:r>
          </a:p>
        </p:txBody>
      </p:sp>
      <p:sp>
        <p:nvSpPr>
          <p:cNvPr id="8" name="Podnadpis 7"/>
          <p:cNvSpPr>
            <a:spLocks noGrp="1"/>
          </p:cNvSpPr>
          <p:nvPr>
            <p:ph type="subTitle" idx="1"/>
          </p:nvPr>
        </p:nvSpPr>
        <p:spPr>
          <a:xfrm>
            <a:off x="4427984" y="4005064"/>
            <a:ext cx="4716016" cy="424638"/>
          </a:xfrm>
        </p:spPr>
        <p:txBody>
          <a:bodyPr>
            <a:noAutofit/>
          </a:bodyPr>
          <a:lstStyle/>
          <a:p>
            <a:r>
              <a:rPr lang="cs-CZ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sběr: 1. – 31. července 2024</a:t>
            </a:r>
            <a:br>
              <a:rPr lang="cs-CZ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cs-CZ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cs-CZ" sz="2000" dirty="0">
                <a:solidFill>
                  <a:srgbClr val="595959"/>
                </a:solidFill>
                <a:latin typeface="+mj-lt"/>
                <a:ea typeface="+mj-ea"/>
                <a:cs typeface="+mj-cs"/>
              </a:rPr>
              <a:t>zveřejněno 24. 8. 2024</a:t>
            </a:r>
          </a:p>
        </p:txBody>
      </p:sp>
    </p:spTree>
    <p:extLst>
      <p:ext uri="{BB962C8B-B14F-4D97-AF65-F5344CB8AC3E}">
        <p14:creationId xmlns:p14="http://schemas.microsoft.com/office/powerpoint/2010/main" val="1729982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411C2EE9-1C43-4BA1-9AAD-1A25B9948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74638"/>
            <a:ext cx="8229600" cy="1143000"/>
          </a:xfrm>
        </p:spPr>
        <p:txBody>
          <a:bodyPr/>
          <a:lstStyle/>
          <a:p>
            <a:pPr algn="l"/>
            <a:r>
              <a:rPr lang="cs-CZ" dirty="0">
                <a:solidFill>
                  <a:schemeClr val="tx1"/>
                </a:solidFill>
              </a:rPr>
              <a:t>metodika výzkumu</a:t>
            </a:r>
          </a:p>
        </p:txBody>
      </p:sp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4C4B48A7-D48E-408D-8DBB-5B069A841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779362"/>
              </p:ext>
            </p:extLst>
          </p:nvPr>
        </p:nvGraphicFramePr>
        <p:xfrm>
          <a:off x="323528" y="1340768"/>
          <a:ext cx="8730001" cy="52724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57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4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209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Velikost vzorku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1013 </a:t>
                      </a:r>
                      <a:r>
                        <a:rPr lang="es-ES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respondentů ve věku 18 a více let</a:t>
                      </a:r>
                      <a:endParaRPr lang="es-E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387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Termín dotazování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pl-PL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– 31. července 2024</a:t>
                      </a:r>
                      <a:endParaRPr lang="cs-CZ" sz="16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864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Metoda sběru dat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osobní dotazování vyškolenými tazateli s využitím laptopů (CAPI)</a:t>
                      </a:r>
                    </a:p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telefonické dotazování vyškolenými tazateli s využitím PC (CATI)</a:t>
                      </a:r>
                    </a:p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6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dotazování nezastižitelných skupin online (CAWI)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209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Heterogenita vzorku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sběr rozhovorů provádělo více než 30 tazatelů ve více než 60 okresech ČR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09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Výběr respondentů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kvótní výběr v náhodně vybraných oblastech ČR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5707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Reprezentativita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pl-PL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výzkum je reprezentativní pro populaci ČR 18+ podle:</a:t>
                      </a:r>
                      <a:endParaRPr lang="pl-PL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marL="171450" indent="-171450" algn="l" rtl="0" font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Clr>
                          <a:srgbClr val="6F6F6F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cs-CZ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základních sociodemografických proměnných (kraje, věku, pohlaví, vzdělání, velikosti obce)</a:t>
                      </a:r>
                    </a:p>
                    <a:p>
                      <a:pPr marL="171450" indent="-171450" algn="l" rtl="0" font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Clr>
                          <a:srgbClr val="6F6F6F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cs-CZ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věk x vzdělání, věk x velikost</a:t>
                      </a:r>
                      <a:r>
                        <a:rPr lang="cs-CZ" sz="16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obce, vzdělání x velikost obce</a:t>
                      </a:r>
                      <a:endParaRPr lang="cs-CZ" sz="1600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71450" indent="-171450" algn="l" rtl="0" font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Clr>
                          <a:srgbClr val="6F6F6F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cs-CZ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pracovní</a:t>
                      </a:r>
                      <a:r>
                        <a:rPr lang="cs-CZ" sz="16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status respondenta</a:t>
                      </a:r>
                    </a:p>
                    <a:p>
                      <a:pPr marL="171450" indent="-171450" algn="l" rtl="0" font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Clr>
                          <a:srgbClr val="6F6F6F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cs-CZ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volební chování</a:t>
                      </a:r>
                      <a:r>
                        <a:rPr lang="cs-CZ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ve volbách do Sněmovny v roce 2021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122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Kontroly</a:t>
                      </a: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výzkum je kontrolován</a:t>
                      </a:r>
                      <a:r>
                        <a:rPr lang="cs-CZ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pomocí náslechů CAPI nahrávek rozhovorů a zpětným oslovováním respondentů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122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Realizátor a zadavatel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nezávislý výzkum realizuje společnost MEDIAN, s.r.o. (člen SIMAR) bez zadavatele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4105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cs-CZ" dirty="0">
                <a:solidFill>
                  <a:schemeClr val="tx1"/>
                </a:solidFill>
              </a:rPr>
              <a:t>Shrnutí výsledků sněmovního volebního modelu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5"/>
          </p:nvPr>
        </p:nvSpPr>
        <p:spPr>
          <a:xfrm>
            <a:off x="323528" y="1700808"/>
            <a:ext cx="8568952" cy="4968552"/>
          </a:xfrm>
        </p:spPr>
        <p:txBody>
          <a:bodyPr/>
          <a:lstStyle/>
          <a:p>
            <a:pPr marL="285750" indent="-285750" algn="just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1"/>
                </a:solidFill>
              </a:rPr>
              <a:t>Dle volebního modelu za měsíc červenec by se </a:t>
            </a:r>
            <a:r>
              <a:rPr lang="cs-CZ" sz="1600" b="1" dirty="0">
                <a:solidFill>
                  <a:schemeClr val="tx1"/>
                </a:solidFill>
              </a:rPr>
              <a:t>do Poslanecké sněmovny dostalo šest politických stran a hnutí</a:t>
            </a:r>
            <a:r>
              <a:rPr lang="cs-CZ" sz="1600" dirty="0">
                <a:solidFill>
                  <a:schemeClr val="tx1"/>
                </a:solidFill>
              </a:rPr>
              <a:t>.</a:t>
            </a:r>
          </a:p>
          <a:p>
            <a:pPr marL="285750" indent="-285750" algn="just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1"/>
                </a:solidFill>
              </a:rPr>
              <a:t>Ochota zúčastnit se </a:t>
            </a:r>
            <a:r>
              <a:rPr lang="cs-CZ" sz="1600" dirty="0">
                <a:solidFill>
                  <a:schemeClr val="tx1"/>
                </a:solidFill>
              </a:rPr>
              <a:t>voleb klesla (61 %).</a:t>
            </a:r>
          </a:p>
          <a:p>
            <a:pPr marL="285750" indent="-285750" algn="just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1"/>
                </a:solidFill>
              </a:rPr>
              <a:t>Nejvyšší voličské preference </a:t>
            </a:r>
            <a:r>
              <a:rPr lang="cs-CZ" sz="1600" dirty="0">
                <a:solidFill>
                  <a:schemeClr val="tx1"/>
                </a:solidFill>
              </a:rPr>
              <a:t>má hnutí</a:t>
            </a:r>
            <a:r>
              <a:rPr lang="cs-CZ" sz="1600" b="1" dirty="0">
                <a:solidFill>
                  <a:schemeClr val="tx1"/>
                </a:solidFill>
              </a:rPr>
              <a:t> ANO </a:t>
            </a:r>
            <a:r>
              <a:rPr lang="cs-CZ" sz="1600" dirty="0">
                <a:solidFill>
                  <a:schemeClr val="tx1"/>
                </a:solidFill>
              </a:rPr>
              <a:t>(33 %). Následují</a:t>
            </a:r>
            <a:r>
              <a:rPr lang="cs-CZ" sz="1600" b="1" dirty="0">
                <a:solidFill>
                  <a:schemeClr val="tx1"/>
                </a:solidFill>
              </a:rPr>
              <a:t> ODS </a:t>
            </a:r>
            <a:r>
              <a:rPr lang="cs-CZ" sz="1600" dirty="0">
                <a:solidFill>
                  <a:schemeClr val="tx1"/>
                </a:solidFill>
              </a:rPr>
              <a:t>(14 %), </a:t>
            </a:r>
            <a:r>
              <a:rPr lang="cs-CZ" sz="1600" b="1" dirty="0">
                <a:solidFill>
                  <a:schemeClr val="tx1"/>
                </a:solidFill>
              </a:rPr>
              <a:t>STAN </a:t>
            </a:r>
            <a:r>
              <a:rPr lang="cs-CZ" sz="1600" dirty="0">
                <a:solidFill>
                  <a:schemeClr val="tx1"/>
                </a:solidFill>
              </a:rPr>
              <a:t>(9 %), </a:t>
            </a:r>
            <a:r>
              <a:rPr lang="cs-CZ" sz="1600" b="1" dirty="0">
                <a:solidFill>
                  <a:schemeClr val="tx1"/>
                </a:solidFill>
              </a:rPr>
              <a:t>Piráti </a:t>
            </a:r>
            <a:r>
              <a:rPr lang="cs-CZ" sz="1600" dirty="0">
                <a:solidFill>
                  <a:schemeClr val="tx1"/>
                </a:solidFill>
              </a:rPr>
              <a:t>(8 %), </a:t>
            </a:r>
            <a:r>
              <a:rPr lang="cs-CZ" sz="1600" b="1" dirty="0">
                <a:solidFill>
                  <a:schemeClr val="tx1"/>
                </a:solidFill>
              </a:rPr>
              <a:t>SPD</a:t>
            </a:r>
            <a:r>
              <a:rPr lang="cs-CZ" sz="1600" dirty="0">
                <a:solidFill>
                  <a:schemeClr val="tx1"/>
                </a:solidFill>
              </a:rPr>
              <a:t> (8 %) a </a:t>
            </a:r>
            <a:r>
              <a:rPr lang="cs-CZ" sz="1600" b="1" dirty="0">
                <a:solidFill>
                  <a:schemeClr val="tx1"/>
                </a:solidFill>
              </a:rPr>
              <a:t>Přísaha </a:t>
            </a:r>
            <a:r>
              <a:rPr lang="cs-CZ" sz="1600" dirty="0">
                <a:solidFill>
                  <a:schemeClr val="tx1"/>
                </a:solidFill>
              </a:rPr>
              <a:t>(5 %).</a:t>
            </a:r>
          </a:p>
          <a:p>
            <a:pPr marL="285750" indent="-285750" algn="just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1"/>
                </a:solidFill>
              </a:rPr>
              <a:t>Z vládních stran ve srovnání s červnem posílila </a:t>
            </a:r>
            <a:r>
              <a:rPr lang="cs-CZ" sz="1600" b="1" dirty="0">
                <a:solidFill>
                  <a:schemeClr val="tx1"/>
                </a:solidFill>
              </a:rPr>
              <a:t>ODS, </a:t>
            </a:r>
            <a:r>
              <a:rPr lang="cs-CZ" sz="1600" dirty="0">
                <a:solidFill>
                  <a:schemeClr val="tx1"/>
                </a:solidFill>
              </a:rPr>
              <a:t>která je pořád nejsilnější vládní stranou.</a:t>
            </a:r>
          </a:p>
          <a:p>
            <a:pPr marL="285750" indent="-285750" algn="just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1"/>
                </a:solidFill>
              </a:rPr>
              <a:t>Do Poslanecké sněmovny by se v červenci nedostala </a:t>
            </a:r>
            <a:r>
              <a:rPr lang="cs-CZ" sz="1600" b="1" dirty="0">
                <a:solidFill>
                  <a:schemeClr val="tx1"/>
                </a:solidFill>
              </a:rPr>
              <a:t>TOP 09</a:t>
            </a:r>
            <a:r>
              <a:rPr lang="cs-CZ" sz="1600" dirty="0">
                <a:solidFill>
                  <a:schemeClr val="tx1"/>
                </a:solidFill>
              </a:rPr>
              <a:t>, naopak </a:t>
            </a:r>
            <a:r>
              <a:rPr lang="cs-CZ" sz="1600" b="1" dirty="0">
                <a:solidFill>
                  <a:schemeClr val="tx1"/>
                </a:solidFill>
              </a:rPr>
              <a:t>Přísaha</a:t>
            </a:r>
            <a:r>
              <a:rPr lang="cs-CZ" sz="1600" dirty="0">
                <a:solidFill>
                  <a:schemeClr val="tx1"/>
                </a:solidFill>
              </a:rPr>
              <a:t> si udržela 5 %</a:t>
            </a:r>
            <a:r>
              <a:rPr lang="cs-CZ" sz="1600" b="1" dirty="0">
                <a:solidFill>
                  <a:schemeClr val="tx1"/>
                </a:solidFill>
              </a:rPr>
              <a:t>.</a:t>
            </a:r>
          </a:p>
          <a:p>
            <a:pPr marL="285750" indent="-285750" algn="just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1"/>
                </a:solidFill>
              </a:rPr>
              <a:t>Ze stran mimo Poslaneckou sněmovnu má v červenci nejvyšší preference </a:t>
            </a:r>
            <a:r>
              <a:rPr lang="cs-CZ" sz="1600" b="1" dirty="0">
                <a:solidFill>
                  <a:schemeClr val="tx1"/>
                </a:solidFill>
              </a:rPr>
              <a:t>TOP 09</a:t>
            </a:r>
            <a:r>
              <a:rPr lang="cs-CZ" sz="1600" dirty="0">
                <a:solidFill>
                  <a:schemeClr val="tx1"/>
                </a:solidFill>
              </a:rPr>
              <a:t> (4 %).</a:t>
            </a:r>
          </a:p>
          <a:p>
            <a:pPr marL="285750" indent="-285750" algn="just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1"/>
                </a:solidFill>
              </a:rPr>
              <a:t>Volební potenciál ANO vzrostl </a:t>
            </a:r>
            <a:r>
              <a:rPr lang="cs-CZ" sz="1600" dirty="0">
                <a:solidFill>
                  <a:schemeClr val="tx1"/>
                </a:solidFill>
              </a:rPr>
              <a:t>(39 %), </a:t>
            </a:r>
            <a:r>
              <a:rPr lang="cs-CZ" sz="1600" b="1" dirty="0">
                <a:solidFill>
                  <a:schemeClr val="tx1"/>
                </a:solidFill>
              </a:rPr>
              <a:t>posílilo i jeho voličské jádro </a:t>
            </a:r>
            <a:r>
              <a:rPr lang="cs-CZ" sz="1600" dirty="0">
                <a:solidFill>
                  <a:schemeClr val="tx1"/>
                </a:solidFill>
              </a:rPr>
              <a:t>(24,5 %). Druhý nejvyšší voličský potenciál má nyní </a:t>
            </a:r>
            <a:r>
              <a:rPr lang="cs-CZ" sz="1600" b="1" dirty="0">
                <a:solidFill>
                  <a:schemeClr val="tx1"/>
                </a:solidFill>
              </a:rPr>
              <a:t>ODS </a:t>
            </a:r>
            <a:r>
              <a:rPr lang="cs-CZ" sz="1600" dirty="0">
                <a:solidFill>
                  <a:schemeClr val="tx1"/>
                </a:solidFill>
              </a:rPr>
              <a:t>(23 %). Potenciál </a:t>
            </a:r>
            <a:r>
              <a:rPr lang="cs-CZ" sz="1600" b="1" dirty="0">
                <a:solidFill>
                  <a:schemeClr val="tx1"/>
                </a:solidFill>
              </a:rPr>
              <a:t>STAN</a:t>
            </a:r>
            <a:r>
              <a:rPr lang="cs-CZ" sz="1600" dirty="0">
                <a:solidFill>
                  <a:schemeClr val="tx1"/>
                </a:solidFill>
              </a:rPr>
              <a:t> je 21,5 %, a </a:t>
            </a:r>
            <a:r>
              <a:rPr lang="cs-CZ" sz="1600" b="1" dirty="0">
                <a:solidFill>
                  <a:schemeClr val="tx1"/>
                </a:solidFill>
              </a:rPr>
              <a:t>Pirátský</a:t>
            </a:r>
            <a:r>
              <a:rPr lang="cs-CZ" sz="1600" dirty="0">
                <a:solidFill>
                  <a:schemeClr val="tx1"/>
                </a:solidFill>
              </a:rPr>
              <a:t> klesl na 17 %.</a:t>
            </a:r>
          </a:p>
          <a:p>
            <a:pPr marL="285750" indent="-285750" algn="just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1"/>
                </a:solidFill>
              </a:rPr>
              <a:t>Strany aktuální vládní koalice (ODS + TOP 09 + KDU-ČSL + STAN + Piráti) mají v součtu podporu 37,5 % potenciálních voličů. Bez sestavení předvolebních koalic by získaly 80 poslaneckých křesel.</a:t>
            </a:r>
          </a:p>
        </p:txBody>
      </p:sp>
    </p:spTree>
    <p:extLst>
      <p:ext uri="{BB962C8B-B14F-4D97-AF65-F5344CB8AC3E}">
        <p14:creationId xmlns:p14="http://schemas.microsoft.com/office/powerpoint/2010/main" val="1417399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1CBAD339-F7B3-4CD5-85FE-4C237E40138D}"/>
              </a:ext>
            </a:extLst>
          </p:cNvPr>
          <p:cNvCxnSpPr/>
          <p:nvPr/>
        </p:nvCxnSpPr>
        <p:spPr>
          <a:xfrm>
            <a:off x="2776611" y="3582572"/>
            <a:ext cx="3590779" cy="0"/>
          </a:xfrm>
          <a:prstGeom prst="line">
            <a:avLst/>
          </a:prstGeom>
          <a:ln w="3810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adpis 1">
            <a:extLst>
              <a:ext uri="{FF2B5EF4-FFF2-40B4-BE49-F238E27FC236}">
                <a16:creationId xmlns:a16="http://schemas.microsoft.com/office/drawing/2014/main" id="{E0742AF1-55DA-4ABD-B69E-B1C53AA22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0" y="2498173"/>
            <a:ext cx="8100000" cy="1342584"/>
          </a:xfrm>
        </p:spPr>
        <p:txBody>
          <a:bodyPr/>
          <a:lstStyle/>
          <a:p>
            <a:r>
              <a:rPr lang="cs-CZ" dirty="0"/>
              <a:t>volební účast</a:t>
            </a:r>
          </a:p>
        </p:txBody>
      </p:sp>
    </p:spTree>
    <p:extLst>
      <p:ext uri="{BB962C8B-B14F-4D97-AF65-F5344CB8AC3E}">
        <p14:creationId xmlns:p14="http://schemas.microsoft.com/office/powerpoint/2010/main" val="4120901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8AE90947-8BCC-4D2E-AF3E-9FA2FBC12E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1569371"/>
              </p:ext>
            </p:extLst>
          </p:nvPr>
        </p:nvGraphicFramePr>
        <p:xfrm>
          <a:off x="4910044" y="1599014"/>
          <a:ext cx="3951849" cy="4719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Nadpis 3">
            <a:extLst>
              <a:ext uri="{FF2B5EF4-FFF2-40B4-BE49-F238E27FC236}">
                <a16:creationId xmlns:a16="http://schemas.microsoft.com/office/drawing/2014/main" id="{FAEF1565-4F52-46C9-AECE-25C9241A8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470" y="210979"/>
            <a:ext cx="8640686" cy="1325563"/>
          </a:xfrm>
        </p:spPr>
        <p:txBody>
          <a:bodyPr/>
          <a:lstStyle/>
          <a:p>
            <a:pPr algn="l"/>
            <a:r>
              <a:rPr lang="cs-CZ" dirty="0">
                <a:solidFill>
                  <a:schemeClr val="tx1"/>
                </a:solidFill>
              </a:rPr>
              <a:t>volební účast: červenec 2024</a:t>
            </a:r>
          </a:p>
        </p:txBody>
      </p:sp>
      <p:sp>
        <p:nvSpPr>
          <p:cNvPr id="23" name="Zástupný symbol pro text 22">
            <a:extLst>
              <a:ext uri="{FF2B5EF4-FFF2-40B4-BE49-F238E27FC236}">
                <a16:creationId xmlns:a16="http://schemas.microsoft.com/office/drawing/2014/main" id="{674DA222-94A5-49C9-9CF7-AD8264DF51A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8188" y="1599014"/>
            <a:ext cx="4479261" cy="4605612"/>
          </a:xfrm>
        </p:spPr>
        <p:txBody>
          <a:bodyPr/>
          <a:lstStyle/>
          <a:p>
            <a:pPr algn="just">
              <a:spcAft>
                <a:spcPts val="600"/>
              </a:spcAft>
            </a:pPr>
            <a:r>
              <a:rPr lang="cs-CZ" sz="1800" dirty="0">
                <a:solidFill>
                  <a:schemeClr val="tx1"/>
                </a:solidFill>
              </a:rPr>
              <a:t>Voleb do Poslanecké sněmovny České republiky  by se </a:t>
            </a:r>
            <a:r>
              <a:rPr lang="cs-CZ" sz="1800" b="1" dirty="0">
                <a:solidFill>
                  <a:schemeClr val="tx1"/>
                </a:solidFill>
              </a:rPr>
              <a:t>v červenci 2024 </a:t>
            </a:r>
            <a:r>
              <a:rPr lang="cs-CZ" sz="1800" dirty="0">
                <a:solidFill>
                  <a:schemeClr val="tx1"/>
                </a:solidFill>
              </a:rPr>
              <a:t>dle svého vyjádření </a:t>
            </a:r>
            <a:r>
              <a:rPr lang="cs-CZ" sz="1800" b="1" dirty="0">
                <a:solidFill>
                  <a:schemeClr val="tx1"/>
                </a:solidFill>
              </a:rPr>
              <a:t>určitě zúčastnilo 50,5 % </a:t>
            </a:r>
            <a:r>
              <a:rPr lang="cs-CZ" sz="1800" dirty="0">
                <a:solidFill>
                  <a:schemeClr val="tx1"/>
                </a:solidFill>
              </a:rPr>
              <a:t>lidí. Dalších </a:t>
            </a:r>
            <a:r>
              <a:rPr lang="cs-CZ" sz="1800" b="1" dirty="0">
                <a:solidFill>
                  <a:schemeClr val="tx1"/>
                </a:solidFill>
              </a:rPr>
              <a:t>10,5 %</a:t>
            </a:r>
            <a:r>
              <a:rPr lang="cs-CZ" sz="1800" dirty="0">
                <a:solidFill>
                  <a:schemeClr val="tx1"/>
                </a:solidFill>
              </a:rPr>
              <a:t> dotázaných </a:t>
            </a:r>
            <a:r>
              <a:rPr lang="cs-CZ" sz="1800" b="1" dirty="0">
                <a:solidFill>
                  <a:schemeClr val="tx1"/>
                </a:solidFill>
              </a:rPr>
              <a:t>účast zvažuje</a:t>
            </a:r>
            <a:r>
              <a:rPr lang="cs-CZ" sz="1800" dirty="0">
                <a:solidFill>
                  <a:schemeClr val="tx1"/>
                </a:solidFill>
              </a:rPr>
              <a:t>. </a:t>
            </a:r>
            <a:r>
              <a:rPr lang="cs-CZ" sz="1800" b="1" dirty="0">
                <a:solidFill>
                  <a:schemeClr val="tx1"/>
                </a:solidFill>
              </a:rPr>
              <a:t>Ochota zúčastnit se</a:t>
            </a:r>
            <a:r>
              <a:rPr lang="cs-CZ" sz="1800" dirty="0">
                <a:solidFill>
                  <a:schemeClr val="tx1"/>
                </a:solidFill>
              </a:rPr>
              <a:t> voleb oproti minulému šetření </a:t>
            </a:r>
            <a:r>
              <a:rPr lang="cs-CZ" sz="1800" b="1" dirty="0">
                <a:solidFill>
                  <a:schemeClr val="tx1"/>
                </a:solidFill>
              </a:rPr>
              <a:t>poklesla</a:t>
            </a:r>
            <a:r>
              <a:rPr lang="cs-CZ" sz="1800" dirty="0">
                <a:solidFill>
                  <a:schemeClr val="tx1"/>
                </a:solidFill>
              </a:rPr>
              <a:t>. </a:t>
            </a:r>
          </a:p>
          <a:p>
            <a:pPr algn="just">
              <a:spcAft>
                <a:spcPts val="600"/>
              </a:spcAft>
            </a:pPr>
            <a:r>
              <a:rPr lang="cs-CZ" sz="1800" b="1" dirty="0">
                <a:solidFill>
                  <a:schemeClr val="tx1"/>
                </a:solidFill>
              </a:rPr>
              <a:t>Určitě </a:t>
            </a:r>
            <a:r>
              <a:rPr lang="cs-CZ" sz="1800" dirty="0">
                <a:solidFill>
                  <a:schemeClr val="tx1"/>
                </a:solidFill>
              </a:rPr>
              <a:t>by k volbám do PSP </a:t>
            </a:r>
            <a:r>
              <a:rPr lang="cs-CZ" sz="1800" b="1" dirty="0">
                <a:solidFill>
                  <a:schemeClr val="tx1"/>
                </a:solidFill>
              </a:rPr>
              <a:t>nešlo 32,5 %</a:t>
            </a:r>
            <a:r>
              <a:rPr lang="cs-CZ" sz="1800" dirty="0">
                <a:solidFill>
                  <a:schemeClr val="tx1"/>
                </a:solidFill>
              </a:rPr>
              <a:t> dotázaných, </a:t>
            </a:r>
            <a:r>
              <a:rPr lang="cs-CZ" sz="1800" b="1" dirty="0">
                <a:solidFill>
                  <a:schemeClr val="tx1"/>
                </a:solidFill>
              </a:rPr>
              <a:t>spíše</a:t>
            </a:r>
            <a:r>
              <a:rPr lang="cs-CZ" sz="1800" dirty="0">
                <a:solidFill>
                  <a:schemeClr val="tx1"/>
                </a:solidFill>
              </a:rPr>
              <a:t> by </a:t>
            </a:r>
            <a:r>
              <a:rPr lang="cs-CZ" sz="1800" b="1" dirty="0">
                <a:solidFill>
                  <a:schemeClr val="tx1"/>
                </a:solidFill>
              </a:rPr>
              <a:t>nešlo 6,5 %</a:t>
            </a:r>
            <a:r>
              <a:rPr lang="cs-CZ" sz="1800" dirty="0">
                <a:solidFill>
                  <a:schemeClr val="tx1"/>
                </a:solidFill>
              </a:rPr>
              <a:t>. </a:t>
            </a:r>
          </a:p>
          <a:p>
            <a:pPr algn="just">
              <a:spcAft>
                <a:spcPts val="600"/>
              </a:spcAft>
            </a:pPr>
            <a:r>
              <a:rPr lang="cs-CZ" sz="1800" dirty="0">
                <a:solidFill>
                  <a:schemeClr val="tx1"/>
                </a:solidFill>
              </a:rPr>
              <a:t>Volební účast ve volbách do Poslanecké sněmovny v říjnu 2021 byla 65,43 %. </a:t>
            </a:r>
          </a:p>
          <a:p>
            <a:pPr algn="just">
              <a:spcAft>
                <a:spcPts val="600"/>
              </a:spcAft>
            </a:pPr>
            <a:r>
              <a:rPr lang="cs-CZ" sz="1800" dirty="0">
                <a:solidFill>
                  <a:schemeClr val="tx1"/>
                </a:solidFill>
              </a:rPr>
              <a:t>Oproti volbám z roku 2021 by v červenci 2024 přišlo volit méně voličů a to o více než 4 procentní body.</a:t>
            </a:r>
          </a:p>
        </p:txBody>
      </p:sp>
      <p:sp>
        <p:nvSpPr>
          <p:cNvPr id="22" name="Zástupný symbol pro obsah 21">
            <a:extLst>
              <a:ext uri="{FF2B5EF4-FFF2-40B4-BE49-F238E27FC236}">
                <a16:creationId xmlns:a16="http://schemas.microsoft.com/office/drawing/2014/main" id="{8E332DE4-78D0-4E26-9029-490CBDA7475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8188" y="6309320"/>
            <a:ext cx="8564291" cy="216000"/>
          </a:xfrm>
        </p:spPr>
        <p:txBody>
          <a:bodyPr>
            <a:noAutofit/>
          </a:bodyPr>
          <a:lstStyle/>
          <a:p>
            <a:r>
              <a:rPr lang="cs-CZ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V01. Pokud by se nyní konaly volby do Poslanecké sněmovny, šel/šla byste volit?</a:t>
            </a:r>
          </a:p>
        </p:txBody>
      </p:sp>
      <p:sp>
        <p:nvSpPr>
          <p:cNvPr id="21" name="Zástupný symbol pro obsah 20">
            <a:extLst>
              <a:ext uri="{FF2B5EF4-FFF2-40B4-BE49-F238E27FC236}">
                <a16:creationId xmlns:a16="http://schemas.microsoft.com/office/drawing/2014/main" id="{2BADAACA-9008-4A28-87F5-C78269147F5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8189" y="6525320"/>
            <a:ext cx="8564291" cy="216000"/>
          </a:xfrm>
        </p:spPr>
        <p:txBody>
          <a:bodyPr>
            <a:noAutofit/>
          </a:bodyPr>
          <a:lstStyle/>
          <a:p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 = </a:t>
            </a:r>
            <a:r>
              <a:rPr lang="cs-CZ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1013 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respondentů (18 a více let</a:t>
            </a:r>
            <a:r>
              <a:rPr lang="cs-CZ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), % respondentů</a:t>
            </a:r>
            <a:endParaRPr lang="pt-B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8094169" y="4581128"/>
            <a:ext cx="870319" cy="646331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Ano</a:t>
            </a:r>
          </a:p>
          <a:p>
            <a:pPr algn="ctr"/>
            <a:r>
              <a:rPr lang="cs-CZ" b="1" dirty="0">
                <a:solidFill>
                  <a:schemeClr val="bg1"/>
                </a:solidFill>
              </a:rPr>
              <a:t>61 %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4910044" y="1752542"/>
            <a:ext cx="923824" cy="646331"/>
          </a:xfrm>
          <a:prstGeom prst="rect">
            <a:avLst/>
          </a:prstGeom>
          <a:solidFill>
            <a:srgbClr val="EA6967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Ne</a:t>
            </a:r>
          </a:p>
          <a:p>
            <a:pPr algn="ctr"/>
            <a:r>
              <a:rPr lang="cs-CZ" b="1" dirty="0">
                <a:solidFill>
                  <a:schemeClr val="bg1"/>
                </a:solidFill>
              </a:rPr>
              <a:t>39 %</a:t>
            </a:r>
          </a:p>
        </p:txBody>
      </p:sp>
    </p:spTree>
    <p:extLst>
      <p:ext uri="{BB962C8B-B14F-4D97-AF65-F5344CB8AC3E}">
        <p14:creationId xmlns:p14="http://schemas.microsoft.com/office/powerpoint/2010/main" val="1798164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5F61E7-FE56-465C-88B8-D7D35FBD3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0" y="2281281"/>
            <a:ext cx="8100000" cy="1342584"/>
          </a:xfrm>
        </p:spPr>
        <p:txBody>
          <a:bodyPr/>
          <a:lstStyle/>
          <a:p>
            <a:r>
              <a:rPr lang="cs-CZ" dirty="0"/>
              <a:t>volební model</a:t>
            </a:r>
          </a:p>
        </p:txBody>
      </p:sp>
    </p:spTree>
    <p:extLst>
      <p:ext uri="{BB962C8B-B14F-4D97-AF65-F5344CB8AC3E}">
        <p14:creationId xmlns:p14="http://schemas.microsoft.com/office/powerpoint/2010/main" val="1288343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Zástupný symbol pro obsah 4">
            <a:extLst>
              <a:ext uri="{FF2B5EF4-FFF2-40B4-BE49-F238E27FC236}">
                <a16:creationId xmlns:a16="http://schemas.microsoft.com/office/drawing/2014/main" id="{BBA6D5A9-C1B5-4D14-821D-81D689BD14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754908"/>
              </p:ext>
            </p:extLst>
          </p:nvPr>
        </p:nvGraphicFramePr>
        <p:xfrm>
          <a:off x="293298" y="2492896"/>
          <a:ext cx="8508215" cy="4103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Obdélník 10">
            <a:extLst>
              <a:ext uri="{FF2B5EF4-FFF2-40B4-BE49-F238E27FC236}">
                <a16:creationId xmlns:a16="http://schemas.microsoft.com/office/drawing/2014/main" id="{FA289A1C-14BB-4C68-9722-8AE3E7993A04}"/>
              </a:ext>
            </a:extLst>
          </p:cNvPr>
          <p:cNvSpPr/>
          <p:nvPr/>
        </p:nvSpPr>
        <p:spPr>
          <a:xfrm>
            <a:off x="4979993" y="6048176"/>
            <a:ext cx="3765545" cy="765200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/>
          <a:p>
            <a:pPr algn="just">
              <a:buNone/>
            </a:pPr>
            <a:r>
              <a:rPr lang="cs-CZ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 </a:t>
            </a:r>
            <a:r>
              <a:rPr lang="cs-CZ" sz="9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volebního modelu vstupují respondenti, kteří nevylučují účast ve volbách (N=608). Do grafu </a:t>
            </a:r>
            <a:r>
              <a:rPr lang="cs-CZ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jsou samostatně zahrnuty kandidující strany s aktuálním ziskem minimálně 1,5 % v modelu. Předpokládané zisky stran jsou zaokrouhleny na půl procenta</a:t>
            </a:r>
            <a:r>
              <a:rPr lang="cs-CZ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cs-CZ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STATISTICKÁ ODCHYLKA činí +/- 0,5 p. b. u malých stran až +/- 3,5 p. b. u největších stran. Kvůli zaokrouhlování na 0,5 nemusí být součet 100 %.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CCCFC997-6660-4C99-AF3A-215C3741C4CD}"/>
              </a:ext>
            </a:extLst>
          </p:cNvPr>
          <p:cNvSpPr/>
          <p:nvPr/>
        </p:nvSpPr>
        <p:spPr>
          <a:xfrm>
            <a:off x="327497" y="6048176"/>
            <a:ext cx="4452470" cy="765200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/>
          <a:p>
            <a:pPr algn="just"/>
            <a:r>
              <a:rPr lang="cs-CZ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Volební model zobrazuje odhad nejpravděpodobnějšího rozvržení podpory stran v hypotetických volbách do Sněmovny, pokud by se konaly v době dotazování. Volební model zohledňuje odlišnou míru pravděpodobnosti účasti respondentů u voleb. U rozhodnutých voličů model zahrnuje hlavní preferovanou stranu, u váhajících zahrnuje všechny zvažované strany s intenzitou, která zohledňuje sílu příklonu k jednotlivým stranám.</a:t>
            </a:r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64C65DF9-6BFA-41B4-8931-29CBF9CCA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02" y="139817"/>
            <a:ext cx="8640686" cy="788273"/>
          </a:xfrm>
        </p:spPr>
        <p:txBody>
          <a:bodyPr>
            <a:normAutofit/>
          </a:bodyPr>
          <a:lstStyle/>
          <a:p>
            <a:pPr algn="l"/>
            <a:r>
              <a:rPr lang="cs-CZ" sz="3900" dirty="0">
                <a:solidFill>
                  <a:schemeClr val="tx1"/>
                </a:solidFill>
              </a:rPr>
              <a:t>sněmovní volební model: červenec 2024</a:t>
            </a:r>
          </a:p>
        </p:txBody>
      </p:sp>
      <p:cxnSp>
        <p:nvCxnSpPr>
          <p:cNvPr id="3" name="Přímá spojnice 2"/>
          <p:cNvCxnSpPr/>
          <p:nvPr/>
        </p:nvCxnSpPr>
        <p:spPr>
          <a:xfrm flipV="1">
            <a:off x="312257" y="6020886"/>
            <a:ext cx="8508215" cy="402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délník 8"/>
          <p:cNvSpPr/>
          <p:nvPr/>
        </p:nvSpPr>
        <p:spPr>
          <a:xfrm>
            <a:off x="1118546" y="1036761"/>
            <a:ext cx="3669478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cs-CZ" sz="1400" b="1" dirty="0"/>
              <a:t>ANO </a:t>
            </a:r>
            <a:r>
              <a:rPr lang="cs-CZ" sz="1400" dirty="0"/>
              <a:t>by v červenci volilo </a:t>
            </a:r>
            <a:r>
              <a:rPr lang="cs-CZ" sz="1400" b="1" dirty="0"/>
              <a:t>33 % voličů. Na druhém místě </a:t>
            </a:r>
            <a:r>
              <a:rPr lang="cs-CZ" sz="1400" dirty="0"/>
              <a:t>by skončila </a:t>
            </a:r>
            <a:r>
              <a:rPr lang="cs-CZ" sz="1400" b="1" dirty="0"/>
              <a:t>ODS</a:t>
            </a:r>
            <a:r>
              <a:rPr lang="cs-CZ" sz="1400" dirty="0"/>
              <a:t> </a:t>
            </a:r>
            <a:r>
              <a:rPr lang="cs-CZ" sz="1400" b="1" dirty="0"/>
              <a:t> se 14 %</a:t>
            </a:r>
            <a:r>
              <a:rPr lang="cs-CZ" sz="1400" dirty="0"/>
              <a:t>. </a:t>
            </a:r>
            <a:r>
              <a:rPr lang="cs-CZ" sz="1400" b="1" dirty="0"/>
              <a:t>Starostové (9 %) </a:t>
            </a:r>
            <a:r>
              <a:rPr lang="cs-CZ" sz="1400" dirty="0"/>
              <a:t>jsou nyní</a:t>
            </a:r>
            <a:r>
              <a:rPr lang="cs-CZ" sz="1400" b="1" dirty="0"/>
              <a:t> třetí. Piráti (8 %) </a:t>
            </a:r>
            <a:r>
              <a:rPr lang="cs-CZ" sz="1400" dirty="0"/>
              <a:t>mají </a:t>
            </a:r>
            <a:r>
              <a:rPr lang="cs-CZ" sz="1400" b="1" dirty="0"/>
              <a:t>shodně s SPD (8 %).</a:t>
            </a:r>
            <a:r>
              <a:rPr lang="cs-CZ" sz="1400" dirty="0"/>
              <a:t> Do Poslanecké sněmovny by se znovu </a:t>
            </a:r>
            <a:r>
              <a:rPr lang="cs-CZ" sz="1400" b="1" dirty="0"/>
              <a:t>dostala Přísaha (5 %). </a:t>
            </a:r>
          </a:p>
          <a:p>
            <a:pPr algn="just">
              <a:spcAft>
                <a:spcPts val="600"/>
              </a:spcAft>
            </a:pPr>
            <a:r>
              <a:rPr lang="cs-CZ" sz="1400" dirty="0"/>
              <a:t>Pod 5% hranicí jsou </a:t>
            </a:r>
            <a:r>
              <a:rPr lang="cs-CZ" sz="1400" b="1" dirty="0"/>
              <a:t>TOP 09 (4 %), KSČM (4 %) a SOCDEM (3,5 %). Lidovci i Zelení mají 2,5 % a PRO 2022 s Trikolorou 2 %.</a:t>
            </a:r>
          </a:p>
          <a:p>
            <a:pPr algn="just">
              <a:spcAft>
                <a:spcPts val="600"/>
              </a:spcAft>
            </a:pPr>
            <a:r>
              <a:rPr lang="cs-CZ" sz="1400" b="1" dirty="0"/>
              <a:t>Hnutí ANO </a:t>
            </a:r>
            <a:r>
              <a:rPr lang="cs-CZ" sz="1400" dirty="0"/>
              <a:t>je nejčastější volbou lidí ve věku </a:t>
            </a:r>
            <a:r>
              <a:rPr lang="cs-CZ" sz="1400" b="1" dirty="0"/>
              <a:t>45 a více let</a:t>
            </a:r>
            <a:r>
              <a:rPr lang="cs-CZ" sz="1400" dirty="0"/>
              <a:t>. V kategorii </a:t>
            </a:r>
            <a:r>
              <a:rPr lang="cs-CZ" sz="1400" b="1" dirty="0"/>
              <a:t>65 a více let by jej volila více než polovina účastníků voleb. </a:t>
            </a:r>
            <a:r>
              <a:rPr lang="cs-CZ" sz="1400" dirty="0"/>
              <a:t>Je také </a:t>
            </a:r>
            <a:r>
              <a:rPr lang="cs-CZ" sz="1400" b="1" dirty="0"/>
              <a:t>na prvním místě u všech vzdělanostních skupin kromě vysokoškolsky vzdělaných</a:t>
            </a:r>
            <a:r>
              <a:rPr lang="cs-CZ" sz="1400" dirty="0"/>
              <a:t>, u kterých je na druhém místě po </a:t>
            </a:r>
            <a:r>
              <a:rPr lang="cs-CZ" sz="1400" b="1" dirty="0"/>
              <a:t>ODS.</a:t>
            </a:r>
          </a:p>
        </p:txBody>
      </p:sp>
      <p:sp>
        <p:nvSpPr>
          <p:cNvPr id="14" name="Obdélník 13"/>
          <p:cNvSpPr/>
          <p:nvPr/>
        </p:nvSpPr>
        <p:spPr>
          <a:xfrm>
            <a:off x="5076055" y="1036761"/>
            <a:ext cx="3669477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300"/>
              </a:spcAft>
            </a:pPr>
            <a:r>
              <a:rPr lang="cs-CZ" sz="1400" b="1" dirty="0"/>
              <a:t>ODS </a:t>
            </a:r>
            <a:r>
              <a:rPr lang="cs-CZ" sz="1400" dirty="0"/>
              <a:t>by v červenci byla </a:t>
            </a:r>
            <a:r>
              <a:rPr lang="cs-CZ" sz="1400" b="1" dirty="0"/>
              <a:t>nejčastější volbou lidí od 25 do 44 let a podnikatelů včetně OSVČ. </a:t>
            </a:r>
            <a:r>
              <a:rPr lang="cs-CZ" sz="1400" dirty="0"/>
              <a:t>Mezi</a:t>
            </a:r>
            <a:r>
              <a:rPr lang="cs-CZ" sz="1400" b="1" dirty="0"/>
              <a:t> vysokopříjmovými zaměstnanci </a:t>
            </a:r>
            <a:r>
              <a:rPr lang="cs-CZ" sz="1400" dirty="0"/>
              <a:t>je na </a:t>
            </a:r>
            <a:r>
              <a:rPr lang="cs-CZ" sz="1400" b="1" dirty="0"/>
              <a:t>druhém místě po ANO.</a:t>
            </a:r>
          </a:p>
          <a:p>
            <a:pPr algn="just">
              <a:spcAft>
                <a:spcPts val="300"/>
              </a:spcAft>
            </a:pPr>
            <a:r>
              <a:rPr lang="cs-CZ" sz="1400" b="1" dirty="0"/>
              <a:t>Piráti</a:t>
            </a:r>
            <a:r>
              <a:rPr lang="cs-CZ" sz="1400" dirty="0"/>
              <a:t> by zvítězili mezi voliči </a:t>
            </a:r>
            <a:r>
              <a:rPr lang="cs-CZ" sz="1400" b="1" dirty="0"/>
              <a:t>do 24 let</a:t>
            </a:r>
            <a:r>
              <a:rPr lang="cs-CZ" sz="1400" dirty="0"/>
              <a:t>, kde by získali téměř čtvrtinu hlasů podobně jako mezi studenty a prvovoliči. </a:t>
            </a:r>
          </a:p>
          <a:p>
            <a:pPr algn="just">
              <a:spcAft>
                <a:spcPts val="300"/>
              </a:spcAft>
            </a:pPr>
            <a:r>
              <a:rPr lang="cs-CZ" sz="1400" dirty="0"/>
              <a:t>V</a:t>
            </a:r>
            <a:r>
              <a:rPr lang="cs-CZ" sz="1400" b="1" dirty="0"/>
              <a:t> červenci 2024 </a:t>
            </a:r>
            <a:r>
              <a:rPr lang="cs-CZ" sz="1400" dirty="0"/>
              <a:t>by se do Poslanecké sněmovny dostalo</a:t>
            </a:r>
            <a:r>
              <a:rPr lang="cs-CZ" sz="1400" b="1" dirty="0"/>
              <a:t> 6 politických stran a hnutí</a:t>
            </a:r>
            <a:r>
              <a:rPr lang="cs-CZ" sz="1400" dirty="0"/>
              <a:t>.</a:t>
            </a:r>
            <a:r>
              <a:rPr lang="cs-CZ" sz="1400" b="1" dirty="0"/>
              <a:t> Od posledního šetření by ze sněmovny vypadla strana TOP 09.</a:t>
            </a:r>
            <a:endParaRPr lang="cs-CZ" sz="1400" dirty="0"/>
          </a:p>
        </p:txBody>
      </p:sp>
      <p:cxnSp>
        <p:nvCxnSpPr>
          <p:cNvPr id="19" name="Přímá spojnice 18"/>
          <p:cNvCxnSpPr>
            <a:cxnSpLocks/>
          </p:cNvCxnSpPr>
          <p:nvPr/>
        </p:nvCxnSpPr>
        <p:spPr>
          <a:xfrm>
            <a:off x="4932040" y="1106011"/>
            <a:ext cx="0" cy="3043069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400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 1">
            <a:extLst>
              <a:ext uri="{FF2B5EF4-FFF2-40B4-BE49-F238E27FC236}">
                <a16:creationId xmlns:a16="http://schemas.microsoft.com/office/drawing/2014/main" id="{E29E3572-7A9D-42A6-BE24-A5BAB0367D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0466435"/>
              </p:ext>
            </p:extLst>
          </p:nvPr>
        </p:nvGraphicFramePr>
        <p:xfrm>
          <a:off x="216242" y="2495446"/>
          <a:ext cx="8676238" cy="4317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41" y="260648"/>
            <a:ext cx="8640686" cy="695313"/>
          </a:xfrm>
        </p:spPr>
        <p:txBody>
          <a:bodyPr>
            <a:noAutofit/>
          </a:bodyPr>
          <a:lstStyle/>
          <a:p>
            <a:pPr algn="l"/>
            <a:r>
              <a:rPr lang="cs-CZ" sz="3800" dirty="0">
                <a:solidFill>
                  <a:schemeClr val="tx1"/>
                </a:solidFill>
              </a:rPr>
              <a:t>vývoj volebního modelu:</a:t>
            </a:r>
            <a:br>
              <a:rPr lang="cs-CZ" sz="3800" dirty="0">
                <a:solidFill>
                  <a:schemeClr val="tx1"/>
                </a:solidFill>
              </a:rPr>
            </a:br>
            <a:r>
              <a:rPr lang="cs-CZ" sz="3800" dirty="0">
                <a:solidFill>
                  <a:schemeClr val="tx1"/>
                </a:solidFill>
              </a:rPr>
              <a:t>květen</a:t>
            </a:r>
            <a:r>
              <a:rPr lang="cs-CZ" sz="3800" dirty="0"/>
              <a:t> 2022 až</a:t>
            </a:r>
            <a:r>
              <a:rPr lang="cs-CZ" sz="3800" dirty="0">
                <a:solidFill>
                  <a:schemeClr val="tx1"/>
                </a:solidFill>
              </a:rPr>
              <a:t> červenec 2024</a:t>
            </a:r>
            <a:endParaRPr lang="cs-CZ" sz="3800" strike="sngStrike" dirty="0">
              <a:solidFill>
                <a:schemeClr val="tx1"/>
              </a:solidFill>
            </a:endParaRPr>
          </a:p>
        </p:txBody>
      </p:sp>
      <p:sp>
        <p:nvSpPr>
          <p:cNvPr id="12" name="Zástupný symbol pro text 11">
            <a:extLst>
              <a:ext uri="{FF2B5EF4-FFF2-40B4-BE49-F238E27FC236}">
                <a16:creationId xmlns:a16="http://schemas.microsoft.com/office/drawing/2014/main" id="{116B6543-4CDB-4F24-A3FF-C9DFB76236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9512" y="1221719"/>
            <a:ext cx="2880320" cy="1124881"/>
          </a:xfrm>
        </p:spPr>
        <p:txBody>
          <a:bodyPr/>
          <a:lstStyle/>
          <a:p>
            <a:pPr algn="just">
              <a:lnSpc>
                <a:spcPts val="1540"/>
              </a:lnSpc>
              <a:spcBef>
                <a:spcPts val="0"/>
              </a:spcBef>
            </a:pPr>
            <a:r>
              <a:rPr lang="cs-CZ" sz="1300" dirty="0">
                <a:solidFill>
                  <a:schemeClr val="tx1"/>
                </a:solidFill>
              </a:rPr>
              <a:t>Preference hnutí </a:t>
            </a:r>
            <a:r>
              <a:rPr lang="cs-CZ" sz="1300" b="1" dirty="0">
                <a:solidFill>
                  <a:schemeClr val="tx1"/>
                </a:solidFill>
              </a:rPr>
              <a:t>ANO</a:t>
            </a:r>
            <a:r>
              <a:rPr lang="cs-CZ" sz="1300" dirty="0">
                <a:solidFill>
                  <a:schemeClr val="tx1"/>
                </a:solidFill>
              </a:rPr>
              <a:t> po poklesu v minulé vlně měření vzrostly na </a:t>
            </a:r>
            <a:r>
              <a:rPr lang="cs-CZ" sz="1300" b="1" dirty="0">
                <a:solidFill>
                  <a:schemeClr val="tx1"/>
                </a:solidFill>
              </a:rPr>
              <a:t>33 %. </a:t>
            </a:r>
            <a:r>
              <a:rPr lang="cs-CZ" sz="1300" dirty="0">
                <a:solidFill>
                  <a:schemeClr val="tx1"/>
                </a:solidFill>
              </a:rPr>
              <a:t>Preference stouply i </a:t>
            </a:r>
            <a:r>
              <a:rPr lang="cs-CZ" sz="1300" b="1" dirty="0">
                <a:solidFill>
                  <a:schemeClr val="tx1"/>
                </a:solidFill>
              </a:rPr>
              <a:t>ODS</a:t>
            </a:r>
            <a:r>
              <a:rPr lang="cs-CZ" sz="1300" dirty="0">
                <a:solidFill>
                  <a:schemeClr val="tx1"/>
                </a:solidFill>
              </a:rPr>
              <a:t> (14 %), ale stále se drží v pásmu </a:t>
            </a:r>
            <a:r>
              <a:rPr lang="cs-CZ" sz="1300" b="1" dirty="0">
                <a:solidFill>
                  <a:schemeClr val="tx1"/>
                </a:solidFill>
              </a:rPr>
              <a:t>mezi 10 % a 15 %</a:t>
            </a:r>
            <a:r>
              <a:rPr lang="cs-CZ" sz="1300" dirty="0">
                <a:solidFill>
                  <a:schemeClr val="tx1"/>
                </a:solidFill>
              </a:rPr>
              <a:t>. </a:t>
            </a:r>
            <a:r>
              <a:rPr lang="cs-CZ" sz="1300" b="1" dirty="0">
                <a:solidFill>
                  <a:schemeClr val="tx1"/>
                </a:solidFill>
              </a:rPr>
              <a:t>Starostové (9 %) přeskočili </a:t>
            </a:r>
            <a:r>
              <a:rPr lang="cs-CZ" sz="1300" dirty="0">
                <a:solidFill>
                  <a:schemeClr val="tx1"/>
                </a:solidFill>
              </a:rPr>
              <a:t> </a:t>
            </a:r>
            <a:r>
              <a:rPr lang="cs-CZ" sz="1300" b="1" dirty="0">
                <a:solidFill>
                  <a:schemeClr val="tx1"/>
                </a:solidFill>
              </a:rPr>
              <a:t>Piráty (8 %), </a:t>
            </a:r>
            <a:r>
              <a:rPr lang="cs-CZ" sz="1300" dirty="0">
                <a:solidFill>
                  <a:schemeClr val="tx1"/>
                </a:solidFill>
              </a:rPr>
              <a:t>kteří klesli pod hranici 10 %. </a:t>
            </a:r>
          </a:p>
        </p:txBody>
      </p:sp>
      <p:sp>
        <p:nvSpPr>
          <p:cNvPr id="11" name="Zástupný symbol pro obsah 10">
            <a:extLst>
              <a:ext uri="{FF2B5EF4-FFF2-40B4-BE49-F238E27FC236}">
                <a16:creationId xmlns:a16="http://schemas.microsoft.com/office/drawing/2014/main" id="{74814F78-D6FC-4915-A02F-D81EC106994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79512" y="6597352"/>
            <a:ext cx="8784976" cy="216024"/>
          </a:xfrm>
        </p:spPr>
        <p:txBody>
          <a:bodyPr>
            <a:noAutofit/>
          </a:bodyPr>
          <a:lstStyle/>
          <a:p>
            <a:r>
              <a:rPr lang="cs-CZ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Ve vývojovém grafu jsou zobrazeny strany, které se dlouhodobě pohybují či pohybovaly okolo či nad hranicí 2 %.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F8E40876-055F-E05D-7480-7D0D6B2FECF4}"/>
              </a:ext>
            </a:extLst>
          </p:cNvPr>
          <p:cNvSpPr txBox="1"/>
          <p:nvPr/>
        </p:nvSpPr>
        <p:spPr>
          <a:xfrm>
            <a:off x="3056954" y="1232872"/>
            <a:ext cx="3027212" cy="1200329"/>
          </a:xfrm>
          <a:prstGeom prst="rect">
            <a:avLst/>
          </a:prstGeom>
          <a:noFill/>
        </p:spPr>
        <p:txBody>
          <a:bodyPr wrap="square" tIns="0">
            <a:spAutoFit/>
          </a:bodyPr>
          <a:lstStyle/>
          <a:p>
            <a:pPr algn="just">
              <a:lnSpc>
                <a:spcPts val="1540"/>
              </a:lnSpc>
            </a:pPr>
            <a:r>
              <a:rPr lang="cs-CZ" sz="1300" b="1" dirty="0"/>
              <a:t>Preference SPD zůstávají na úrovni 8 %</a:t>
            </a:r>
            <a:r>
              <a:rPr lang="cs-CZ" sz="1300" dirty="0"/>
              <a:t>. Nad hranicí potřebnou pro vstup do sněmovny zůstala </a:t>
            </a:r>
            <a:r>
              <a:rPr lang="cs-CZ" sz="1300" b="1" dirty="0"/>
              <a:t>Přísaha</a:t>
            </a:r>
            <a:r>
              <a:rPr lang="cs-CZ" sz="1400" b="0" i="0" dirty="0">
                <a:solidFill>
                  <a:srgbClr val="1D1C1D"/>
                </a:solidFill>
                <a:effectLst/>
                <a:highlight>
                  <a:srgbClr val="F8F8F8"/>
                </a:highlight>
                <a:latin typeface="Slack-Lato"/>
              </a:rPr>
              <a:t> </a:t>
            </a:r>
            <a:r>
              <a:rPr lang="cs-CZ" sz="1300" dirty="0"/>
              <a:t>(5 %). Naopak </a:t>
            </a:r>
            <a:r>
              <a:rPr lang="cs-CZ" sz="1300" b="1" dirty="0"/>
              <a:t>TOP 09 </a:t>
            </a:r>
            <a:r>
              <a:rPr lang="cs-CZ" sz="1300" dirty="0"/>
              <a:t>(4 %) v tomto měření zůstala mimo poslaneckou sněmovnu podobně jako </a:t>
            </a:r>
            <a:r>
              <a:rPr lang="cs-CZ" sz="1300" b="1" dirty="0"/>
              <a:t>KSČM</a:t>
            </a:r>
            <a:r>
              <a:rPr lang="cs-CZ" sz="1300" dirty="0"/>
              <a:t> (4 %).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C30A092A-2692-A2DB-A618-57CB9DEFFA0F}"/>
              </a:ext>
            </a:extLst>
          </p:cNvPr>
          <p:cNvSpPr txBox="1"/>
          <p:nvPr/>
        </p:nvSpPr>
        <p:spPr>
          <a:xfrm>
            <a:off x="6120069" y="1221720"/>
            <a:ext cx="2844419" cy="1585049"/>
          </a:xfrm>
          <a:prstGeom prst="rect">
            <a:avLst/>
          </a:prstGeom>
          <a:noFill/>
        </p:spPr>
        <p:txBody>
          <a:bodyPr wrap="square" tIns="0">
            <a:spAutoFit/>
          </a:bodyPr>
          <a:lstStyle/>
          <a:p>
            <a:pPr algn="just">
              <a:lnSpc>
                <a:spcPts val="1540"/>
              </a:lnSpc>
              <a:spcBef>
                <a:spcPts val="0"/>
              </a:spcBef>
            </a:pPr>
            <a:r>
              <a:rPr lang="cs-CZ" sz="1300" dirty="0"/>
              <a:t>Na státní příspěvek (3 %) hlasů by dosáhli </a:t>
            </a:r>
            <a:r>
              <a:rPr lang="cs-CZ" sz="1300" b="1" dirty="0"/>
              <a:t>SOCDEM</a:t>
            </a:r>
            <a:r>
              <a:rPr lang="cs-CZ" sz="1300" dirty="0"/>
              <a:t> (3, 5 %). </a:t>
            </a:r>
          </a:p>
          <a:p>
            <a:pPr algn="just">
              <a:lnSpc>
                <a:spcPts val="1540"/>
              </a:lnSpc>
              <a:spcBef>
                <a:spcPts val="0"/>
              </a:spcBef>
            </a:pPr>
            <a:r>
              <a:rPr lang="cs-CZ" sz="1300" b="1" dirty="0"/>
              <a:t>Lidovci</a:t>
            </a:r>
            <a:r>
              <a:rPr lang="cs-CZ" sz="1300" dirty="0"/>
              <a:t> (2,5 %) si ve srovnání s minulým měřením pohoršili, shodné preference mají </a:t>
            </a:r>
            <a:r>
              <a:rPr lang="cs-CZ" sz="1300" b="1" dirty="0"/>
              <a:t>Zelení.</a:t>
            </a:r>
          </a:p>
          <a:p>
            <a:pPr algn="just">
              <a:lnSpc>
                <a:spcPts val="1540"/>
              </a:lnSpc>
              <a:spcBef>
                <a:spcPts val="0"/>
              </a:spcBef>
            </a:pPr>
            <a:r>
              <a:rPr lang="cs-CZ" sz="1300" b="1" dirty="0"/>
              <a:t>Trikolora </a:t>
            </a:r>
            <a:r>
              <a:rPr lang="cs-CZ" sz="1300" dirty="0"/>
              <a:t>a </a:t>
            </a:r>
            <a:r>
              <a:rPr lang="cs-CZ" sz="1300" b="1" dirty="0"/>
              <a:t>PRO 2022 </a:t>
            </a:r>
            <a:r>
              <a:rPr lang="cs-CZ" sz="1300" dirty="0"/>
              <a:t>mají shodně 2 %.</a:t>
            </a:r>
            <a:endParaRPr lang="cs-CZ" sz="1300" b="1" dirty="0"/>
          </a:p>
          <a:p>
            <a:pPr algn="just">
              <a:lnSpc>
                <a:spcPts val="1540"/>
              </a:lnSpc>
              <a:spcBef>
                <a:spcPts val="0"/>
              </a:spcBef>
            </a:pPr>
            <a:endParaRPr lang="cs-CZ" sz="1300" dirty="0"/>
          </a:p>
          <a:p>
            <a:pPr algn="just">
              <a:lnSpc>
                <a:spcPts val="1540"/>
              </a:lnSpc>
              <a:spcBef>
                <a:spcPts val="0"/>
              </a:spcBef>
            </a:pPr>
            <a:endParaRPr lang="cs-CZ" sz="1300" dirty="0"/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4A2467AC-B45E-37FA-E5A1-F55CE61C0352}"/>
              </a:ext>
            </a:extLst>
          </p:cNvPr>
          <p:cNvCxnSpPr>
            <a:cxnSpLocks/>
          </p:cNvCxnSpPr>
          <p:nvPr/>
        </p:nvCxnSpPr>
        <p:spPr>
          <a:xfrm>
            <a:off x="3024000" y="1224000"/>
            <a:ext cx="0" cy="112488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CF7E5280-3614-1A81-5115-1A105271A166}"/>
              </a:ext>
            </a:extLst>
          </p:cNvPr>
          <p:cNvCxnSpPr>
            <a:cxnSpLocks/>
          </p:cNvCxnSpPr>
          <p:nvPr/>
        </p:nvCxnSpPr>
        <p:spPr>
          <a:xfrm>
            <a:off x="6109852" y="1196752"/>
            <a:ext cx="0" cy="112488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8339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828145-7891-3A92-D62C-6A89843EB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405" y="181083"/>
            <a:ext cx="7490151" cy="1143000"/>
          </a:xfrm>
        </p:spPr>
        <p:txBody>
          <a:bodyPr>
            <a:normAutofit fontScale="90000"/>
          </a:bodyPr>
          <a:lstStyle/>
          <a:p>
            <a:pPr algn="l"/>
            <a:r>
              <a:rPr lang="cs-CZ" sz="4400" dirty="0">
                <a:solidFill>
                  <a:schemeClr val="tx1"/>
                </a:solidFill>
              </a:rPr>
              <a:t>rozložení poslaneckých mandátů: červenec 2024</a:t>
            </a:r>
            <a:endParaRPr lang="cs-CZ" dirty="0"/>
          </a:p>
        </p:txBody>
      </p:sp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2B40BDBB-E8B1-7735-609E-E826CDC8F72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79512" y="6597352"/>
            <a:ext cx="8784975" cy="247732"/>
          </a:xfrm>
        </p:spPr>
        <p:txBody>
          <a:bodyPr>
            <a:noAutofit/>
          </a:bodyPr>
          <a:lstStyle/>
          <a:p>
            <a:r>
              <a:rPr lang="cs-CZ" sz="900" dirty="0"/>
              <a:t>Rozložení mandátů je vypočítáno podle poměru modelových zisků jednotlivých stran. Oproti reálnému volebnímu výpočtu rozdělení poslaneckých mandátů jde o zjednodušený postup.</a:t>
            </a:r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40861E6B-1367-B4F6-FB80-61B0B2EB6552}"/>
              </a:ext>
            </a:extLst>
          </p:cNvPr>
          <p:cNvCxnSpPr/>
          <p:nvPr/>
        </p:nvCxnSpPr>
        <p:spPr>
          <a:xfrm flipV="1">
            <a:off x="247165" y="6597352"/>
            <a:ext cx="8508215" cy="402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BF3712C-F250-25ED-7110-9729534DBCD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2405" y="1412776"/>
            <a:ext cx="8564291" cy="1066114"/>
          </a:xfrm>
        </p:spPr>
        <p:txBody>
          <a:bodyPr/>
          <a:lstStyle/>
          <a:p>
            <a:pPr algn="just"/>
            <a:r>
              <a:rPr lang="cs-CZ" sz="1300" b="1" dirty="0">
                <a:solidFill>
                  <a:schemeClr val="tx1"/>
                </a:solidFill>
              </a:rPr>
              <a:t>ANO </a:t>
            </a:r>
            <a:r>
              <a:rPr lang="cs-CZ" sz="1300" dirty="0">
                <a:solidFill>
                  <a:schemeClr val="tx1"/>
                </a:solidFill>
              </a:rPr>
              <a:t>by si v hypotetických volbách za měsíc červenec připsalo </a:t>
            </a:r>
            <a:r>
              <a:rPr lang="cs-CZ" sz="1300" b="1" dirty="0">
                <a:solidFill>
                  <a:schemeClr val="tx1"/>
                </a:solidFill>
              </a:rPr>
              <a:t>85</a:t>
            </a:r>
            <a:r>
              <a:rPr lang="cs-CZ" sz="1300" dirty="0">
                <a:solidFill>
                  <a:schemeClr val="tx1"/>
                </a:solidFill>
              </a:rPr>
              <a:t> </a:t>
            </a:r>
            <a:r>
              <a:rPr lang="cs-CZ" sz="1300" b="1" dirty="0">
                <a:solidFill>
                  <a:schemeClr val="tx1"/>
                </a:solidFill>
              </a:rPr>
              <a:t>poslaneckých mandátů</a:t>
            </a:r>
            <a:r>
              <a:rPr lang="cs-CZ" sz="1300" dirty="0">
                <a:solidFill>
                  <a:schemeClr val="tx1"/>
                </a:solidFill>
              </a:rPr>
              <a:t>, </a:t>
            </a:r>
            <a:r>
              <a:rPr lang="cs-CZ" sz="1300" b="1" dirty="0">
                <a:solidFill>
                  <a:schemeClr val="tx1"/>
                </a:solidFill>
              </a:rPr>
              <a:t>ODS 35, STAN 24, Piráti 21,  SPD 21 a Přísaha 14. </a:t>
            </a:r>
            <a:r>
              <a:rPr lang="cs-CZ" sz="1300" dirty="0">
                <a:solidFill>
                  <a:schemeClr val="tx1"/>
                </a:solidFill>
              </a:rPr>
              <a:t>Případná koalice </a:t>
            </a:r>
            <a:r>
              <a:rPr lang="cs-CZ" sz="1300" b="1" dirty="0">
                <a:solidFill>
                  <a:schemeClr val="tx1"/>
                </a:solidFill>
              </a:rPr>
              <a:t>ANO + ODS </a:t>
            </a:r>
            <a:r>
              <a:rPr lang="cs-CZ" sz="1300" dirty="0">
                <a:solidFill>
                  <a:schemeClr val="tx1"/>
                </a:solidFill>
              </a:rPr>
              <a:t>by měla </a:t>
            </a:r>
            <a:r>
              <a:rPr lang="cs-CZ" sz="1300" b="1" dirty="0">
                <a:solidFill>
                  <a:schemeClr val="tx1"/>
                </a:solidFill>
              </a:rPr>
              <a:t>většinu 120 </a:t>
            </a:r>
            <a:r>
              <a:rPr lang="cs-CZ" sz="1300" dirty="0">
                <a:solidFill>
                  <a:schemeClr val="tx1"/>
                </a:solidFill>
              </a:rPr>
              <a:t>poslanců a poslankyň. Koalice o dvou stranách by mohla vzniknout také mezi </a:t>
            </a:r>
            <a:r>
              <a:rPr lang="cs-CZ" sz="1300" b="1" dirty="0">
                <a:solidFill>
                  <a:schemeClr val="tx1"/>
                </a:solidFill>
              </a:rPr>
              <a:t>ANO</a:t>
            </a:r>
            <a:r>
              <a:rPr lang="cs-CZ" sz="1300" dirty="0">
                <a:solidFill>
                  <a:schemeClr val="tx1"/>
                </a:solidFill>
              </a:rPr>
              <a:t> a </a:t>
            </a:r>
            <a:r>
              <a:rPr lang="cs-CZ" sz="1300" b="1" dirty="0">
                <a:solidFill>
                  <a:schemeClr val="tx1"/>
                </a:solidFill>
              </a:rPr>
              <a:t>Starosty</a:t>
            </a:r>
            <a:r>
              <a:rPr lang="cs-CZ" sz="1300" dirty="0">
                <a:solidFill>
                  <a:schemeClr val="tx1"/>
                </a:solidFill>
              </a:rPr>
              <a:t> (109 mandátů), </a:t>
            </a:r>
            <a:r>
              <a:rPr lang="cs-CZ" sz="1300" b="1" dirty="0">
                <a:solidFill>
                  <a:schemeClr val="tx1"/>
                </a:solidFill>
              </a:rPr>
              <a:t>ANO</a:t>
            </a:r>
            <a:r>
              <a:rPr lang="cs-CZ" sz="1300" dirty="0">
                <a:solidFill>
                  <a:schemeClr val="tx1"/>
                </a:solidFill>
              </a:rPr>
              <a:t> a </a:t>
            </a:r>
            <a:r>
              <a:rPr lang="cs-CZ" sz="1300" b="1" dirty="0">
                <a:solidFill>
                  <a:schemeClr val="tx1"/>
                </a:solidFill>
              </a:rPr>
              <a:t>Piráty</a:t>
            </a:r>
            <a:r>
              <a:rPr lang="cs-CZ" sz="1300" dirty="0">
                <a:solidFill>
                  <a:schemeClr val="tx1"/>
                </a:solidFill>
              </a:rPr>
              <a:t> (106 mandátů) i </a:t>
            </a:r>
            <a:r>
              <a:rPr lang="cs-CZ" sz="1300" b="1" dirty="0">
                <a:solidFill>
                  <a:schemeClr val="tx1"/>
                </a:solidFill>
              </a:rPr>
              <a:t>ANO</a:t>
            </a:r>
            <a:r>
              <a:rPr lang="cs-CZ" sz="1300" dirty="0">
                <a:solidFill>
                  <a:schemeClr val="tx1"/>
                </a:solidFill>
              </a:rPr>
              <a:t> a </a:t>
            </a:r>
            <a:r>
              <a:rPr lang="cs-CZ" sz="1300" b="1" dirty="0">
                <a:solidFill>
                  <a:schemeClr val="tx1"/>
                </a:solidFill>
              </a:rPr>
              <a:t>SPD</a:t>
            </a:r>
            <a:r>
              <a:rPr lang="cs-CZ" sz="1300" dirty="0">
                <a:solidFill>
                  <a:schemeClr val="tx1"/>
                </a:solidFill>
              </a:rPr>
              <a:t> (106 mandátů).  </a:t>
            </a:r>
            <a:r>
              <a:rPr lang="cs-CZ" sz="1300" b="1" dirty="0">
                <a:solidFill>
                  <a:schemeClr val="tx1"/>
                </a:solidFill>
              </a:rPr>
              <a:t>Současná vládní koalice </a:t>
            </a:r>
            <a:r>
              <a:rPr lang="cs-CZ" sz="1300" dirty="0">
                <a:solidFill>
                  <a:schemeClr val="tx1"/>
                </a:solidFill>
              </a:rPr>
              <a:t>by si připsala </a:t>
            </a:r>
            <a:r>
              <a:rPr lang="cs-CZ" sz="1300" b="1" dirty="0">
                <a:solidFill>
                  <a:schemeClr val="tx1"/>
                </a:solidFill>
              </a:rPr>
              <a:t>80 poslaneckých mandátů</a:t>
            </a:r>
            <a:r>
              <a:rPr lang="cs-CZ" sz="1300" dirty="0">
                <a:solidFill>
                  <a:schemeClr val="tx1"/>
                </a:solidFill>
              </a:rPr>
              <a:t>. Zisky mandátů ovšem </a:t>
            </a:r>
            <a:r>
              <a:rPr lang="cs-CZ" sz="1300" b="1" dirty="0">
                <a:solidFill>
                  <a:schemeClr val="tx1"/>
                </a:solidFill>
              </a:rPr>
              <a:t>nezohledňují případné předvolební spojení stran</a:t>
            </a:r>
            <a:r>
              <a:rPr lang="cs-CZ" sz="1300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29" name="Obdĺžnik 9">
            <a:extLst>
              <a:ext uri="{FF2B5EF4-FFF2-40B4-BE49-F238E27FC236}">
                <a16:creationId xmlns:a16="http://schemas.microsoft.com/office/drawing/2014/main" id="{A0D6FD81-2AEE-59E7-F845-73E89D5EDD3F}"/>
              </a:ext>
            </a:extLst>
          </p:cNvPr>
          <p:cNvSpPr>
            <a:spLocks noChangeAspect="1"/>
          </p:cNvSpPr>
          <p:nvPr/>
        </p:nvSpPr>
        <p:spPr>
          <a:xfrm>
            <a:off x="1394705" y="5893448"/>
            <a:ext cx="468000" cy="468000"/>
          </a:xfrm>
          <a:prstGeom prst="rect">
            <a:avLst/>
          </a:prstGeom>
          <a:solidFill>
            <a:srgbClr val="111E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k-SK" b="1" dirty="0"/>
              <a:t>85</a:t>
            </a:r>
          </a:p>
        </p:txBody>
      </p:sp>
      <p:sp>
        <p:nvSpPr>
          <p:cNvPr id="30" name="Obdĺžnik 10">
            <a:extLst>
              <a:ext uri="{FF2B5EF4-FFF2-40B4-BE49-F238E27FC236}">
                <a16:creationId xmlns:a16="http://schemas.microsoft.com/office/drawing/2014/main" id="{8BE40FEE-1270-AAFD-18CA-299565DDF595}"/>
              </a:ext>
            </a:extLst>
          </p:cNvPr>
          <p:cNvSpPr>
            <a:spLocks noChangeAspect="1"/>
          </p:cNvSpPr>
          <p:nvPr/>
        </p:nvSpPr>
        <p:spPr>
          <a:xfrm>
            <a:off x="2604010" y="5893222"/>
            <a:ext cx="468000" cy="468000"/>
          </a:xfrm>
          <a:prstGeom prst="rect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k-SK" b="1" dirty="0"/>
              <a:t>35</a:t>
            </a:r>
          </a:p>
        </p:txBody>
      </p:sp>
      <p:sp>
        <p:nvSpPr>
          <p:cNvPr id="32" name="Obdĺžnik 13">
            <a:extLst>
              <a:ext uri="{FF2B5EF4-FFF2-40B4-BE49-F238E27FC236}">
                <a16:creationId xmlns:a16="http://schemas.microsoft.com/office/drawing/2014/main" id="{97FAE0F4-DBA5-CA2D-C193-74E8459DE860}"/>
              </a:ext>
            </a:extLst>
          </p:cNvPr>
          <p:cNvSpPr>
            <a:spLocks noChangeAspect="1"/>
          </p:cNvSpPr>
          <p:nvPr/>
        </p:nvSpPr>
        <p:spPr>
          <a:xfrm>
            <a:off x="6161218" y="5896185"/>
            <a:ext cx="468000" cy="468000"/>
          </a:xfrm>
          <a:prstGeom prst="rect">
            <a:avLst/>
          </a:prstGeom>
          <a:solidFill>
            <a:srgbClr val="9848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k-SK" b="1" dirty="0"/>
              <a:t>21</a:t>
            </a:r>
          </a:p>
        </p:txBody>
      </p:sp>
      <p:sp>
        <p:nvSpPr>
          <p:cNvPr id="33" name="Obdĺžnik 14">
            <a:extLst>
              <a:ext uri="{FF2B5EF4-FFF2-40B4-BE49-F238E27FC236}">
                <a16:creationId xmlns:a16="http://schemas.microsoft.com/office/drawing/2014/main" id="{B72FDF52-8D40-E50C-DFC9-D4B292E0CA5D}"/>
              </a:ext>
            </a:extLst>
          </p:cNvPr>
          <p:cNvSpPr>
            <a:spLocks noChangeAspect="1"/>
          </p:cNvSpPr>
          <p:nvPr/>
        </p:nvSpPr>
        <p:spPr>
          <a:xfrm>
            <a:off x="7354356" y="5897085"/>
            <a:ext cx="468000" cy="468000"/>
          </a:xfrm>
          <a:prstGeom prst="rect">
            <a:avLst/>
          </a:prstGeom>
          <a:solidFill>
            <a:srgbClr val="8997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k-SK" b="1" dirty="0"/>
              <a:t>14</a:t>
            </a:r>
          </a:p>
        </p:txBody>
      </p:sp>
      <p:sp>
        <p:nvSpPr>
          <p:cNvPr id="34" name="TextovéPole 23">
            <a:extLst>
              <a:ext uri="{FF2B5EF4-FFF2-40B4-BE49-F238E27FC236}">
                <a16:creationId xmlns:a16="http://schemas.microsoft.com/office/drawing/2014/main" id="{DB407694-6912-2617-9669-60FF758CC484}"/>
              </a:ext>
            </a:extLst>
          </p:cNvPr>
          <p:cNvSpPr txBox="1"/>
          <p:nvPr/>
        </p:nvSpPr>
        <p:spPr>
          <a:xfrm>
            <a:off x="1403622" y="6320037"/>
            <a:ext cx="681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/>
              <a:t>ANO</a:t>
            </a:r>
          </a:p>
        </p:txBody>
      </p:sp>
      <p:sp>
        <p:nvSpPr>
          <p:cNvPr id="35" name="TextovéPole 24">
            <a:extLst>
              <a:ext uri="{FF2B5EF4-FFF2-40B4-BE49-F238E27FC236}">
                <a16:creationId xmlns:a16="http://schemas.microsoft.com/office/drawing/2014/main" id="{BD037830-4D27-8F5A-B16E-BCA2BCF4D763}"/>
              </a:ext>
            </a:extLst>
          </p:cNvPr>
          <p:cNvSpPr txBox="1"/>
          <p:nvPr/>
        </p:nvSpPr>
        <p:spPr>
          <a:xfrm>
            <a:off x="2625576" y="6302258"/>
            <a:ext cx="681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/>
              <a:t>ODS</a:t>
            </a:r>
          </a:p>
        </p:txBody>
      </p:sp>
      <p:sp>
        <p:nvSpPr>
          <p:cNvPr id="37" name="TextovéPole 27">
            <a:extLst>
              <a:ext uri="{FF2B5EF4-FFF2-40B4-BE49-F238E27FC236}">
                <a16:creationId xmlns:a16="http://schemas.microsoft.com/office/drawing/2014/main" id="{0E058FF5-D8AC-FEAA-BD63-A92527A63737}"/>
              </a:ext>
            </a:extLst>
          </p:cNvPr>
          <p:cNvSpPr txBox="1"/>
          <p:nvPr/>
        </p:nvSpPr>
        <p:spPr>
          <a:xfrm>
            <a:off x="6153968" y="6322335"/>
            <a:ext cx="681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/>
              <a:t>SPD</a:t>
            </a:r>
          </a:p>
        </p:txBody>
      </p:sp>
      <p:sp>
        <p:nvSpPr>
          <p:cNvPr id="38" name="TextovéPole 28">
            <a:extLst>
              <a:ext uri="{FF2B5EF4-FFF2-40B4-BE49-F238E27FC236}">
                <a16:creationId xmlns:a16="http://schemas.microsoft.com/office/drawing/2014/main" id="{69A3B152-8274-F812-8F12-81E932FC65C7}"/>
              </a:ext>
            </a:extLst>
          </p:cNvPr>
          <p:cNvSpPr txBox="1"/>
          <p:nvPr/>
        </p:nvSpPr>
        <p:spPr>
          <a:xfrm>
            <a:off x="7272352" y="6322335"/>
            <a:ext cx="681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/>
              <a:t>Přísaha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31ECB28-8381-36E4-0AC4-E761A9066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701" y="2276872"/>
            <a:ext cx="6914597" cy="3534990"/>
          </a:xfrm>
          <a:prstGeom prst="rect">
            <a:avLst/>
          </a:prstGeom>
        </p:spPr>
      </p:pic>
      <p:sp>
        <p:nvSpPr>
          <p:cNvPr id="12" name="Obdĺžnik 12">
            <a:extLst>
              <a:ext uri="{FF2B5EF4-FFF2-40B4-BE49-F238E27FC236}">
                <a16:creationId xmlns:a16="http://schemas.microsoft.com/office/drawing/2014/main" id="{96455449-B849-CA6C-61ED-40F2632CEA32}"/>
              </a:ext>
            </a:extLst>
          </p:cNvPr>
          <p:cNvSpPr>
            <a:spLocks noChangeAspect="1"/>
          </p:cNvSpPr>
          <p:nvPr/>
        </p:nvSpPr>
        <p:spPr>
          <a:xfrm>
            <a:off x="4896088" y="5890287"/>
            <a:ext cx="468000" cy="46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k-SK" b="1" dirty="0"/>
              <a:t>21</a:t>
            </a:r>
          </a:p>
        </p:txBody>
      </p:sp>
      <p:sp>
        <p:nvSpPr>
          <p:cNvPr id="13" name="TextovéPole 26">
            <a:extLst>
              <a:ext uri="{FF2B5EF4-FFF2-40B4-BE49-F238E27FC236}">
                <a16:creationId xmlns:a16="http://schemas.microsoft.com/office/drawing/2014/main" id="{1939475C-154B-5951-EB4B-38FE8418F1C1}"/>
              </a:ext>
            </a:extLst>
          </p:cNvPr>
          <p:cNvSpPr txBox="1"/>
          <p:nvPr/>
        </p:nvSpPr>
        <p:spPr>
          <a:xfrm>
            <a:off x="4860032" y="6309320"/>
            <a:ext cx="681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/>
              <a:t>Piráti</a:t>
            </a:r>
          </a:p>
        </p:txBody>
      </p:sp>
      <p:sp>
        <p:nvSpPr>
          <p:cNvPr id="14" name="Obdĺžnik 11">
            <a:extLst>
              <a:ext uri="{FF2B5EF4-FFF2-40B4-BE49-F238E27FC236}">
                <a16:creationId xmlns:a16="http://schemas.microsoft.com/office/drawing/2014/main" id="{64C25F8A-526B-52CA-0D8E-9683D0E26EC8}"/>
              </a:ext>
            </a:extLst>
          </p:cNvPr>
          <p:cNvSpPr>
            <a:spLocks noChangeAspect="1"/>
          </p:cNvSpPr>
          <p:nvPr/>
        </p:nvSpPr>
        <p:spPr>
          <a:xfrm>
            <a:off x="3815968" y="5890287"/>
            <a:ext cx="468000" cy="468000"/>
          </a:xfrm>
          <a:prstGeom prst="rect">
            <a:avLst/>
          </a:prstGeom>
          <a:solidFill>
            <a:srgbClr val="CE0F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k-SK" b="1" dirty="0"/>
              <a:t>24</a:t>
            </a:r>
          </a:p>
        </p:txBody>
      </p:sp>
      <p:sp>
        <p:nvSpPr>
          <p:cNvPr id="15" name="TextovéPole 25">
            <a:extLst>
              <a:ext uri="{FF2B5EF4-FFF2-40B4-BE49-F238E27FC236}">
                <a16:creationId xmlns:a16="http://schemas.microsoft.com/office/drawing/2014/main" id="{E0A6881B-2719-96E8-7C77-1285BFEDA099}"/>
              </a:ext>
            </a:extLst>
          </p:cNvPr>
          <p:cNvSpPr txBox="1"/>
          <p:nvPr/>
        </p:nvSpPr>
        <p:spPr>
          <a:xfrm>
            <a:off x="3777720" y="6319400"/>
            <a:ext cx="681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/>
              <a:t>STAN</a:t>
            </a:r>
          </a:p>
        </p:txBody>
      </p:sp>
    </p:spTree>
    <p:extLst>
      <p:ext uri="{BB962C8B-B14F-4D97-AF65-F5344CB8AC3E}">
        <p14:creationId xmlns:p14="http://schemas.microsoft.com/office/powerpoint/2010/main" val="192828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ázek 14">
            <a:extLst>
              <a:ext uri="{FF2B5EF4-FFF2-40B4-BE49-F238E27FC236}">
                <a16:creationId xmlns:a16="http://schemas.microsoft.com/office/drawing/2014/main" id="{07A676ED-4FE1-7FDA-CE86-DF044A496C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893984"/>
            <a:ext cx="7002906" cy="4941168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3C828145-7891-3A92-D62C-6A89843EB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60736"/>
            <a:ext cx="9073008" cy="1143000"/>
          </a:xfrm>
        </p:spPr>
        <p:txBody>
          <a:bodyPr>
            <a:normAutofit/>
          </a:bodyPr>
          <a:lstStyle/>
          <a:p>
            <a:pPr algn="l"/>
            <a:r>
              <a:rPr lang="cs-CZ" sz="3800" dirty="0">
                <a:solidFill>
                  <a:schemeClr val="tx1"/>
                </a:solidFill>
              </a:rPr>
              <a:t>přelivy voličů od voleb 2021: červenec 2024</a:t>
            </a:r>
            <a:endParaRPr lang="cs-CZ" sz="3800" dirty="0"/>
          </a:p>
        </p:txBody>
      </p:sp>
      <p:sp>
        <p:nvSpPr>
          <p:cNvPr id="41" name="Zástupný text 2">
            <a:extLst>
              <a:ext uri="{FF2B5EF4-FFF2-40B4-BE49-F238E27FC236}">
                <a16:creationId xmlns:a16="http://schemas.microsoft.com/office/drawing/2014/main" id="{AEEAE27F-8DCF-8F6D-91EE-6B7E49393C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1520" y="939557"/>
            <a:ext cx="8564291" cy="1153604"/>
          </a:xfrm>
        </p:spPr>
        <p:txBody>
          <a:bodyPr/>
          <a:lstStyle/>
          <a:p>
            <a:pPr algn="just"/>
            <a:r>
              <a:rPr lang="cs-CZ" sz="1300" dirty="0">
                <a:solidFill>
                  <a:schemeClr val="tx1"/>
                </a:solidFill>
              </a:rPr>
              <a:t>Hnutí </a:t>
            </a:r>
            <a:r>
              <a:rPr lang="cs-CZ" sz="1300" b="1" dirty="0">
                <a:solidFill>
                  <a:schemeClr val="tx1"/>
                </a:solidFill>
              </a:rPr>
              <a:t>ANO</a:t>
            </a:r>
            <a:r>
              <a:rPr lang="cs-CZ" sz="1300" dirty="0">
                <a:solidFill>
                  <a:schemeClr val="tx1"/>
                </a:solidFill>
              </a:rPr>
              <a:t> si nadále dokáže </a:t>
            </a:r>
            <a:r>
              <a:rPr lang="cs-CZ" sz="1300" b="1" dirty="0">
                <a:solidFill>
                  <a:schemeClr val="tx1"/>
                </a:solidFill>
              </a:rPr>
              <a:t>nejlépe udržet své voliče</a:t>
            </a:r>
            <a:r>
              <a:rPr lang="cs-CZ" sz="1300" dirty="0">
                <a:solidFill>
                  <a:schemeClr val="tx1"/>
                </a:solidFill>
              </a:rPr>
              <a:t>. Jen jeho </a:t>
            </a:r>
            <a:r>
              <a:rPr lang="cs-CZ" sz="1300" b="1" dirty="0">
                <a:solidFill>
                  <a:schemeClr val="tx1"/>
                </a:solidFill>
              </a:rPr>
              <a:t>přibližně každý pátý </a:t>
            </a:r>
            <a:r>
              <a:rPr lang="cs-CZ" sz="1300" dirty="0">
                <a:solidFill>
                  <a:schemeClr val="tx1"/>
                </a:solidFill>
              </a:rPr>
              <a:t>bývalý volič by ho </a:t>
            </a:r>
            <a:r>
              <a:rPr lang="cs-CZ" sz="1300" b="1" dirty="0">
                <a:solidFill>
                  <a:schemeClr val="tx1"/>
                </a:solidFill>
              </a:rPr>
              <a:t>nyní nevolil nebo neví, koho volit</a:t>
            </a:r>
            <a:r>
              <a:rPr lang="cs-CZ" sz="1300" dirty="0">
                <a:solidFill>
                  <a:schemeClr val="tx1"/>
                </a:solidFill>
              </a:rPr>
              <a:t>. </a:t>
            </a:r>
            <a:r>
              <a:rPr lang="cs-CZ" sz="1300" b="1" dirty="0">
                <a:solidFill>
                  <a:schemeClr val="tx1"/>
                </a:solidFill>
              </a:rPr>
              <a:t>ANO</a:t>
            </a:r>
            <a:r>
              <a:rPr lang="cs-CZ" sz="1300" dirty="0">
                <a:solidFill>
                  <a:schemeClr val="tx1"/>
                </a:solidFill>
              </a:rPr>
              <a:t> naopak </a:t>
            </a:r>
            <a:r>
              <a:rPr lang="cs-CZ" sz="1300" b="1" dirty="0">
                <a:solidFill>
                  <a:schemeClr val="tx1"/>
                </a:solidFill>
              </a:rPr>
              <a:t>získává nové voliče, </a:t>
            </a:r>
            <a:r>
              <a:rPr lang="cs-CZ" sz="1300" dirty="0">
                <a:solidFill>
                  <a:schemeClr val="tx1"/>
                </a:solidFill>
              </a:rPr>
              <a:t>zejména z řad těch, kteří v roce 2021 </a:t>
            </a:r>
            <a:r>
              <a:rPr lang="cs-CZ" sz="1300" b="1" dirty="0">
                <a:solidFill>
                  <a:schemeClr val="tx1"/>
                </a:solidFill>
              </a:rPr>
              <a:t>k volbám nepřišli </a:t>
            </a:r>
            <a:r>
              <a:rPr lang="cs-CZ" sz="1300" dirty="0">
                <a:solidFill>
                  <a:schemeClr val="tx1"/>
                </a:solidFill>
              </a:rPr>
              <a:t>a těch, kteří </a:t>
            </a:r>
            <a:r>
              <a:rPr lang="cs-CZ" sz="1300" b="1" dirty="0">
                <a:solidFill>
                  <a:schemeClr val="tx1"/>
                </a:solidFill>
              </a:rPr>
              <a:t>volili strany, které se do Sněmovny nedostaly</a:t>
            </a:r>
            <a:r>
              <a:rPr lang="cs-CZ" sz="1300" dirty="0">
                <a:solidFill>
                  <a:schemeClr val="tx1"/>
                </a:solidFill>
              </a:rPr>
              <a:t>. Voliči </a:t>
            </a:r>
            <a:r>
              <a:rPr lang="cs-CZ" sz="1300" b="1" dirty="0">
                <a:solidFill>
                  <a:schemeClr val="tx1"/>
                </a:solidFill>
              </a:rPr>
              <a:t>koalice</a:t>
            </a:r>
            <a:r>
              <a:rPr lang="cs-CZ" sz="1300" dirty="0">
                <a:solidFill>
                  <a:schemeClr val="tx1"/>
                </a:solidFill>
              </a:rPr>
              <a:t> </a:t>
            </a:r>
            <a:r>
              <a:rPr lang="cs-CZ" sz="1300" b="1" dirty="0">
                <a:solidFill>
                  <a:schemeClr val="tx1"/>
                </a:solidFill>
              </a:rPr>
              <a:t>SPOLU</a:t>
            </a:r>
            <a:r>
              <a:rPr lang="cs-CZ" sz="1300" dirty="0">
                <a:solidFill>
                  <a:schemeClr val="tx1"/>
                </a:solidFill>
              </a:rPr>
              <a:t> dnes </a:t>
            </a:r>
            <a:r>
              <a:rPr lang="cs-CZ" sz="1300" b="1" dirty="0">
                <a:solidFill>
                  <a:schemeClr val="tx1"/>
                </a:solidFill>
              </a:rPr>
              <a:t>nejčastěji uvažují o volbě ODS</a:t>
            </a:r>
            <a:r>
              <a:rPr lang="cs-CZ" sz="1300" dirty="0">
                <a:solidFill>
                  <a:schemeClr val="tx1"/>
                </a:solidFill>
              </a:rPr>
              <a:t>. Přibližně </a:t>
            </a:r>
            <a:r>
              <a:rPr lang="cs-CZ" sz="1300" b="1" dirty="0">
                <a:solidFill>
                  <a:schemeClr val="tx1"/>
                </a:solidFill>
              </a:rPr>
              <a:t>desetina voličů SPOLU </a:t>
            </a:r>
            <a:r>
              <a:rPr lang="cs-CZ" sz="1300" dirty="0">
                <a:solidFill>
                  <a:schemeClr val="tx1"/>
                </a:solidFill>
              </a:rPr>
              <a:t>nyní </a:t>
            </a:r>
            <a:r>
              <a:rPr lang="cs-CZ" sz="1300" b="1" dirty="0">
                <a:solidFill>
                  <a:schemeClr val="tx1"/>
                </a:solidFill>
              </a:rPr>
              <a:t>neví</a:t>
            </a:r>
            <a:r>
              <a:rPr lang="cs-CZ" sz="1300" dirty="0">
                <a:solidFill>
                  <a:schemeClr val="tx1"/>
                </a:solidFill>
              </a:rPr>
              <a:t>, koho volit, nebo by k volbám nešli. </a:t>
            </a:r>
            <a:r>
              <a:rPr lang="cs-CZ" sz="1300" b="1" dirty="0">
                <a:solidFill>
                  <a:schemeClr val="tx1"/>
                </a:solidFill>
              </a:rPr>
              <a:t>Primární volbou </a:t>
            </a:r>
            <a:r>
              <a:rPr lang="cs-CZ" sz="1300" dirty="0">
                <a:solidFill>
                  <a:schemeClr val="tx1"/>
                </a:solidFill>
              </a:rPr>
              <a:t>minulých voličů </a:t>
            </a:r>
            <a:r>
              <a:rPr lang="cs-CZ" sz="1300" b="1" dirty="0">
                <a:solidFill>
                  <a:schemeClr val="tx1"/>
                </a:solidFill>
              </a:rPr>
              <a:t>koalice </a:t>
            </a:r>
            <a:r>
              <a:rPr lang="cs-CZ" sz="1300" b="1" dirty="0" err="1">
                <a:solidFill>
                  <a:schemeClr val="tx1"/>
                </a:solidFill>
              </a:rPr>
              <a:t>PirSTAN</a:t>
            </a:r>
            <a:r>
              <a:rPr lang="cs-CZ" sz="1300" b="1" dirty="0">
                <a:solidFill>
                  <a:schemeClr val="tx1"/>
                </a:solidFill>
              </a:rPr>
              <a:t> </a:t>
            </a:r>
            <a:r>
              <a:rPr lang="cs-CZ" sz="1300" dirty="0">
                <a:solidFill>
                  <a:schemeClr val="tx1"/>
                </a:solidFill>
              </a:rPr>
              <a:t>jsou </a:t>
            </a:r>
            <a:r>
              <a:rPr lang="cs-CZ" sz="1300" b="1" dirty="0">
                <a:solidFill>
                  <a:schemeClr val="tx1"/>
                </a:solidFill>
              </a:rPr>
              <a:t>stále Piráti</a:t>
            </a:r>
            <a:r>
              <a:rPr lang="cs-CZ" sz="1300" dirty="0">
                <a:solidFill>
                  <a:schemeClr val="tx1"/>
                </a:solidFill>
              </a:rPr>
              <a:t>. </a:t>
            </a:r>
            <a:r>
              <a:rPr lang="cs-CZ" sz="1300" b="1" dirty="0">
                <a:solidFill>
                  <a:schemeClr val="tx1"/>
                </a:solidFill>
              </a:rPr>
              <a:t>Více než desetina z nich</a:t>
            </a:r>
            <a:r>
              <a:rPr lang="cs-CZ" sz="1300" dirty="0">
                <a:solidFill>
                  <a:schemeClr val="tx1"/>
                </a:solidFill>
              </a:rPr>
              <a:t> ale aktuálně </a:t>
            </a:r>
            <a:r>
              <a:rPr lang="cs-CZ" sz="1300" b="1" dirty="0">
                <a:solidFill>
                  <a:schemeClr val="tx1"/>
                </a:solidFill>
              </a:rPr>
              <a:t>není rozhodnuta, koho volit</a:t>
            </a:r>
            <a:r>
              <a:rPr lang="cs-CZ" sz="13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4" name="TextovéPole 43">
            <a:extLst>
              <a:ext uri="{FF2B5EF4-FFF2-40B4-BE49-F238E27FC236}">
                <a16:creationId xmlns:a16="http://schemas.microsoft.com/office/drawing/2014/main" id="{83AAAEC4-0ADD-1A8F-63D0-6884BBDD5A64}"/>
              </a:ext>
            </a:extLst>
          </p:cNvPr>
          <p:cNvSpPr txBox="1"/>
          <p:nvPr/>
        </p:nvSpPr>
        <p:spPr>
          <a:xfrm>
            <a:off x="1835696" y="324433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bg1"/>
                </a:solidFill>
              </a:rPr>
              <a:t>84 %</a:t>
            </a:r>
          </a:p>
        </p:txBody>
      </p:sp>
      <p:sp>
        <p:nvSpPr>
          <p:cNvPr id="51" name="TextovéPole 50">
            <a:extLst>
              <a:ext uri="{FF2B5EF4-FFF2-40B4-BE49-F238E27FC236}">
                <a16:creationId xmlns:a16="http://schemas.microsoft.com/office/drawing/2014/main" id="{BD6B1070-8853-1987-51FB-6C77BA1A1CFA}"/>
              </a:ext>
            </a:extLst>
          </p:cNvPr>
          <p:cNvSpPr txBox="1"/>
          <p:nvPr/>
        </p:nvSpPr>
        <p:spPr>
          <a:xfrm>
            <a:off x="6300192" y="234888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bg1"/>
                </a:solidFill>
              </a:rPr>
              <a:t>81 %</a:t>
            </a:r>
          </a:p>
        </p:txBody>
      </p:sp>
      <p:sp>
        <p:nvSpPr>
          <p:cNvPr id="53" name="TextovéPole 52">
            <a:extLst>
              <a:ext uri="{FF2B5EF4-FFF2-40B4-BE49-F238E27FC236}">
                <a16:creationId xmlns:a16="http://schemas.microsoft.com/office/drawing/2014/main" id="{CE9E2B61-6B7C-43A5-6639-AEEE6F94CECA}"/>
              </a:ext>
            </a:extLst>
          </p:cNvPr>
          <p:cNvSpPr txBox="1"/>
          <p:nvPr/>
        </p:nvSpPr>
        <p:spPr>
          <a:xfrm>
            <a:off x="6372200" y="3085177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bg1"/>
                </a:solidFill>
              </a:rPr>
              <a:t>91 %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12A140E6-3140-F278-9965-265264ADA5F8}"/>
              </a:ext>
            </a:extLst>
          </p:cNvPr>
          <p:cNvSpPr txBox="1"/>
          <p:nvPr/>
        </p:nvSpPr>
        <p:spPr>
          <a:xfrm>
            <a:off x="6444208" y="638132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bg1"/>
                </a:solidFill>
              </a:rPr>
              <a:t>72 %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B463688D-CB94-BA88-02CF-6368D1808561}"/>
              </a:ext>
            </a:extLst>
          </p:cNvPr>
          <p:cNvSpPr txBox="1"/>
          <p:nvPr/>
        </p:nvSpPr>
        <p:spPr>
          <a:xfrm>
            <a:off x="611560" y="2204864"/>
            <a:ext cx="1020897" cy="44638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endParaRPr lang="cs-CZ" sz="9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  <a:spcBef>
                <a:spcPts val="300"/>
              </a:spcBef>
            </a:pPr>
            <a:r>
              <a:rPr lang="cs-CZ" sz="14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SPOLU</a:t>
            </a:r>
          </a:p>
          <a:p>
            <a:pPr algn="r">
              <a:lnSpc>
                <a:spcPct val="150000"/>
              </a:lnSpc>
              <a:spcBef>
                <a:spcPts val="300"/>
              </a:spcBef>
            </a:pPr>
            <a:endParaRPr lang="cs-CZ" sz="14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  <a:spcBef>
                <a:spcPts val="1000"/>
              </a:spcBef>
            </a:pPr>
            <a:r>
              <a:rPr lang="cs-CZ" sz="14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ANO</a:t>
            </a:r>
          </a:p>
          <a:p>
            <a:pPr algn="r">
              <a:lnSpc>
                <a:spcPct val="150000"/>
              </a:lnSpc>
              <a:spcBef>
                <a:spcPts val="4800"/>
              </a:spcBef>
              <a:spcAft>
                <a:spcPts val="900"/>
              </a:spcAft>
            </a:pPr>
            <a:r>
              <a:rPr lang="cs-CZ" sz="1400" b="1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PirSTAN</a:t>
            </a:r>
            <a:endParaRPr lang="cs-CZ" sz="14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r">
              <a:spcBef>
                <a:spcPts val="1000"/>
              </a:spcBef>
              <a:spcAft>
                <a:spcPts val="600"/>
              </a:spcAft>
            </a:pPr>
            <a:r>
              <a:rPr lang="cs-CZ" sz="14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SPD</a:t>
            </a:r>
          </a:p>
          <a:p>
            <a:pPr algn="r">
              <a:spcAft>
                <a:spcPts val="1200"/>
              </a:spcAft>
            </a:pPr>
            <a:r>
              <a:rPr lang="cs-CZ" sz="14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Přísaha</a:t>
            </a:r>
          </a:p>
          <a:p>
            <a:pPr algn="r">
              <a:lnSpc>
                <a:spcPts val="1400"/>
              </a:lnSpc>
              <a:spcAft>
                <a:spcPts val="600"/>
              </a:spcAft>
            </a:pPr>
            <a:r>
              <a:rPr lang="cs-CZ" sz="14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ČSSD</a:t>
            </a:r>
          </a:p>
          <a:p>
            <a:pPr algn="r">
              <a:lnSpc>
                <a:spcPts val="1400"/>
              </a:lnSpc>
            </a:pPr>
            <a:r>
              <a:rPr lang="cs-CZ" sz="14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KSČM</a:t>
            </a:r>
          </a:p>
          <a:p>
            <a:pPr algn="r">
              <a:lnSpc>
                <a:spcPts val="2100"/>
              </a:lnSpc>
              <a:spcAft>
                <a:spcPts val="600"/>
              </a:spcAft>
            </a:pPr>
            <a:r>
              <a:rPr lang="cs-CZ" sz="14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jiná</a:t>
            </a:r>
          </a:p>
          <a:p>
            <a:pPr algn="r">
              <a:lnSpc>
                <a:spcPts val="2600"/>
              </a:lnSpc>
            </a:pPr>
            <a:r>
              <a:rPr lang="cs-CZ" sz="14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nevolil(a)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3DF4A9E7-B811-7264-86BB-957383577688}"/>
              </a:ext>
            </a:extLst>
          </p:cNvPr>
          <p:cNvSpPr txBox="1"/>
          <p:nvPr/>
        </p:nvSpPr>
        <p:spPr>
          <a:xfrm>
            <a:off x="6794723" y="3764657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solidFill>
                  <a:schemeClr val="bg1"/>
                </a:solidFill>
              </a:rPr>
              <a:t>37 %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284BB7E1-7021-1AE7-C9A0-0E5C691A15C9}"/>
              </a:ext>
            </a:extLst>
          </p:cNvPr>
          <p:cNvSpPr txBox="1"/>
          <p:nvPr/>
        </p:nvSpPr>
        <p:spPr>
          <a:xfrm>
            <a:off x="1907704" y="220486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bg1"/>
                </a:solidFill>
              </a:rPr>
              <a:t>47 %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3C899126-4A06-F8C5-731E-13615B42AAB8}"/>
              </a:ext>
            </a:extLst>
          </p:cNvPr>
          <p:cNvSpPr txBox="1"/>
          <p:nvPr/>
        </p:nvSpPr>
        <p:spPr>
          <a:xfrm>
            <a:off x="1835696" y="4725144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57 %</a:t>
            </a: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7D86B049-E883-D3FE-F5F9-939FC3D716AE}"/>
              </a:ext>
            </a:extLst>
          </p:cNvPr>
          <p:cNvSpPr txBox="1"/>
          <p:nvPr/>
        </p:nvSpPr>
        <p:spPr>
          <a:xfrm>
            <a:off x="1979712" y="6309320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>
                <a:solidFill>
                  <a:schemeClr val="bg1"/>
                </a:solidFill>
              </a:rPr>
              <a:t>67 %</a:t>
            </a:r>
          </a:p>
        </p:txBody>
      </p:sp>
      <p:sp>
        <p:nvSpPr>
          <p:cNvPr id="34" name="TextovéPole 33">
            <a:extLst>
              <a:ext uri="{FF2B5EF4-FFF2-40B4-BE49-F238E27FC236}">
                <a16:creationId xmlns:a16="http://schemas.microsoft.com/office/drawing/2014/main" id="{5D213213-24EB-0891-8DE4-FC300587EF4E}"/>
              </a:ext>
            </a:extLst>
          </p:cNvPr>
          <p:cNvSpPr txBox="1"/>
          <p:nvPr/>
        </p:nvSpPr>
        <p:spPr>
          <a:xfrm>
            <a:off x="6452592" y="3645024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57 %</a:t>
            </a:r>
          </a:p>
        </p:txBody>
      </p:sp>
      <p:sp>
        <p:nvSpPr>
          <p:cNvPr id="35" name="TextovéPole 34">
            <a:extLst>
              <a:ext uri="{FF2B5EF4-FFF2-40B4-BE49-F238E27FC236}">
                <a16:creationId xmlns:a16="http://schemas.microsoft.com/office/drawing/2014/main" id="{37AA151A-A431-98E2-E97B-1724075189C5}"/>
              </a:ext>
            </a:extLst>
          </p:cNvPr>
          <p:cNvSpPr txBox="1"/>
          <p:nvPr/>
        </p:nvSpPr>
        <p:spPr>
          <a:xfrm>
            <a:off x="6524600" y="4264521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79 %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E04FD7B8-2963-70E8-B8A0-62A2A5E38F80}"/>
              </a:ext>
            </a:extLst>
          </p:cNvPr>
          <p:cNvSpPr txBox="1"/>
          <p:nvPr/>
        </p:nvSpPr>
        <p:spPr>
          <a:xfrm>
            <a:off x="6444208" y="4005064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80 %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F6B47E60-9A27-4E94-6981-7E3118335E11}"/>
              </a:ext>
            </a:extLst>
          </p:cNvPr>
          <p:cNvSpPr txBox="1"/>
          <p:nvPr/>
        </p:nvSpPr>
        <p:spPr>
          <a:xfrm>
            <a:off x="1835696" y="4077072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24 %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6ED732A7-0A95-332F-0E5D-7661887319CD}"/>
              </a:ext>
            </a:extLst>
          </p:cNvPr>
          <p:cNvSpPr txBox="1"/>
          <p:nvPr/>
        </p:nvSpPr>
        <p:spPr>
          <a:xfrm>
            <a:off x="1835696" y="4252152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39 %</a:t>
            </a:r>
          </a:p>
        </p:txBody>
      </p:sp>
    </p:spTree>
    <p:extLst>
      <p:ext uri="{BB962C8B-B14F-4D97-AF65-F5344CB8AC3E}">
        <p14:creationId xmlns:p14="http://schemas.microsoft.com/office/powerpoint/2010/main" val="455644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B6DF54BB-53BF-437F-AF2E-34512CA0E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0" y="1686886"/>
            <a:ext cx="8100000" cy="1958138"/>
          </a:xfrm>
        </p:spPr>
        <p:txBody>
          <a:bodyPr/>
          <a:lstStyle/>
          <a:p>
            <a:r>
              <a:rPr lang="cs-CZ" dirty="0"/>
              <a:t>pevnost rozhodnutí, </a:t>
            </a:r>
            <a:br>
              <a:rPr lang="cs-CZ" dirty="0"/>
            </a:br>
            <a:r>
              <a:rPr lang="cs-CZ" dirty="0"/>
              <a:t>volební jádra a potenciály stran</a:t>
            </a:r>
          </a:p>
        </p:txBody>
      </p:sp>
    </p:spTree>
    <p:extLst>
      <p:ext uri="{BB962C8B-B14F-4D97-AF65-F5344CB8AC3E}">
        <p14:creationId xmlns:p14="http://schemas.microsoft.com/office/powerpoint/2010/main" val="2176759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F049563C-BAB9-461B-A52C-FCEBBF792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410" y="228759"/>
            <a:ext cx="8640686" cy="1209047"/>
          </a:xfrm>
        </p:spPr>
        <p:txBody>
          <a:bodyPr>
            <a:normAutofit fontScale="90000"/>
          </a:bodyPr>
          <a:lstStyle/>
          <a:p>
            <a:pPr algn="l"/>
            <a:r>
              <a:rPr lang="cs-CZ" dirty="0">
                <a:solidFill>
                  <a:schemeClr val="tx1"/>
                </a:solidFill>
              </a:rPr>
              <a:t>pevnost rozhodnutí voličů: 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účast a volená strana</a:t>
            </a:r>
          </a:p>
        </p:txBody>
      </p:sp>
      <p:sp>
        <p:nvSpPr>
          <p:cNvPr id="10" name="Zástupný symbol pro obsah 9">
            <a:extLst>
              <a:ext uri="{FF2B5EF4-FFF2-40B4-BE49-F238E27FC236}">
                <a16:creationId xmlns:a16="http://schemas.microsoft.com/office/drawing/2014/main" id="{AF01822C-3A2A-4FCF-94DA-7822EAE54E5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62405" y="6349620"/>
            <a:ext cx="8564291" cy="216000"/>
          </a:xfrm>
        </p:spPr>
        <p:txBody>
          <a:bodyPr>
            <a:normAutofit/>
          </a:bodyPr>
          <a:lstStyle/>
          <a:p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V01. Pokud by se nyní konaly volby do Poslanecké sněmovny, šel/šla byste volit?; V03. Nakolik jste si jistý/á, že byste v případě své účasti volil(a) právě tuto stranu?</a:t>
            </a:r>
          </a:p>
          <a:p>
            <a:endParaRPr lang="cs-CZ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Zástupný symbol pro obsah 7">
            <a:extLst>
              <a:ext uri="{FF2B5EF4-FFF2-40B4-BE49-F238E27FC236}">
                <a16:creationId xmlns:a16="http://schemas.microsoft.com/office/drawing/2014/main" id="{22EAAF4C-9692-4821-8359-710B3D63827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2406" y="6597376"/>
            <a:ext cx="8564291" cy="216000"/>
          </a:xfrm>
        </p:spPr>
        <p:txBody>
          <a:bodyPr>
            <a:normAutofit/>
          </a:bodyPr>
          <a:lstStyle/>
          <a:p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 = 608, respondenti nevylučující účast, % respondentů</a:t>
            </a:r>
          </a:p>
        </p:txBody>
      </p:sp>
      <p:sp>
        <p:nvSpPr>
          <p:cNvPr id="12" name="Zástupný symbol pro text 10">
            <a:extLst>
              <a:ext uri="{FF2B5EF4-FFF2-40B4-BE49-F238E27FC236}">
                <a16:creationId xmlns:a16="http://schemas.microsoft.com/office/drawing/2014/main" id="{C24D2E42-DE16-4968-8B81-15A10B36D4CC}"/>
              </a:ext>
            </a:extLst>
          </p:cNvPr>
          <p:cNvSpPr txBox="1">
            <a:spLocks/>
          </p:cNvSpPr>
          <p:nvPr/>
        </p:nvSpPr>
        <p:spPr>
          <a:xfrm>
            <a:off x="395536" y="1556792"/>
            <a:ext cx="4608512" cy="4608512"/>
          </a:xfrm>
          <a:prstGeom prst="rect">
            <a:avLst/>
          </a:prstGeom>
        </p:spPr>
        <p:txBody>
          <a:bodyPr vert="horz" wrap="square" lIns="0" tIns="72000" rIns="0" bIns="7200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lang="cs-CZ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lang="cs-CZ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lang="cs-CZ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lang="cs-CZ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lang="cs-CZ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cs-CZ" sz="1800" b="1" dirty="0">
                <a:solidFill>
                  <a:schemeClr val="tx1"/>
                </a:solidFill>
              </a:rPr>
              <a:t>Více než polovina </a:t>
            </a:r>
            <a:r>
              <a:rPr lang="cs-CZ" sz="1800" dirty="0">
                <a:solidFill>
                  <a:schemeClr val="tx1"/>
                </a:solidFill>
              </a:rPr>
              <a:t>(51,5 %) respondentů odpověděla, že si jsou v případě voleb </a:t>
            </a:r>
            <a:r>
              <a:rPr lang="cs-CZ" sz="1800" b="1" dirty="0">
                <a:solidFill>
                  <a:schemeClr val="tx1"/>
                </a:solidFill>
              </a:rPr>
              <a:t>jistí svou účastí i volenou stranou</a:t>
            </a:r>
            <a:r>
              <a:rPr lang="cs-CZ" sz="1800" dirty="0">
                <a:solidFill>
                  <a:schemeClr val="tx1"/>
                </a:solidFill>
              </a:rPr>
              <a:t>. Je to méně než v červnu. </a:t>
            </a:r>
            <a:r>
              <a:rPr lang="cs-CZ" sz="1800" b="1" dirty="0">
                <a:solidFill>
                  <a:schemeClr val="tx1"/>
                </a:solidFill>
              </a:rPr>
              <a:t>31,5 % respondentů </a:t>
            </a:r>
            <a:r>
              <a:rPr lang="cs-CZ" sz="1800" dirty="0">
                <a:solidFill>
                  <a:schemeClr val="tx1"/>
                </a:solidFill>
              </a:rPr>
              <a:t>si je </a:t>
            </a:r>
            <a:r>
              <a:rPr lang="cs-CZ" sz="1800" b="1" dirty="0">
                <a:solidFill>
                  <a:schemeClr val="tx1"/>
                </a:solidFill>
              </a:rPr>
              <a:t>jisto svou účastí</a:t>
            </a:r>
            <a:r>
              <a:rPr lang="cs-CZ" sz="1800" dirty="0">
                <a:solidFill>
                  <a:schemeClr val="tx1"/>
                </a:solidFill>
              </a:rPr>
              <a:t>, ale zatím</a:t>
            </a:r>
            <a:r>
              <a:rPr lang="cs-CZ" sz="1800" b="1" dirty="0">
                <a:solidFill>
                  <a:schemeClr val="tx1"/>
                </a:solidFill>
              </a:rPr>
              <a:t> nejsou</a:t>
            </a:r>
            <a:r>
              <a:rPr lang="cs-CZ" sz="1800" dirty="0">
                <a:solidFill>
                  <a:schemeClr val="tx1"/>
                </a:solidFill>
              </a:rPr>
              <a:t> </a:t>
            </a:r>
            <a:r>
              <a:rPr lang="cs-CZ" sz="1800" b="1" dirty="0">
                <a:solidFill>
                  <a:schemeClr val="tx1"/>
                </a:solidFill>
              </a:rPr>
              <a:t>pevně</a:t>
            </a:r>
            <a:r>
              <a:rPr lang="cs-CZ" sz="1800" dirty="0">
                <a:solidFill>
                  <a:schemeClr val="tx1"/>
                </a:solidFill>
              </a:rPr>
              <a:t> </a:t>
            </a:r>
            <a:r>
              <a:rPr lang="cs-CZ" sz="1800" b="1" dirty="0">
                <a:solidFill>
                  <a:schemeClr val="tx1"/>
                </a:solidFill>
              </a:rPr>
              <a:t>rozhodnuti o tom, kterou stranu by volili. </a:t>
            </a:r>
            <a:endParaRPr lang="cs-CZ" sz="1800" dirty="0">
              <a:solidFill>
                <a:schemeClr val="tx1"/>
              </a:solidFill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cs-CZ" sz="1800" dirty="0">
                <a:solidFill>
                  <a:schemeClr val="tx1"/>
                </a:solidFill>
              </a:rPr>
              <a:t>Svou </a:t>
            </a:r>
            <a:r>
              <a:rPr lang="cs-CZ" sz="1800" b="1" dirty="0">
                <a:solidFill>
                  <a:schemeClr val="tx1"/>
                </a:solidFill>
              </a:rPr>
              <a:t>účastí ani volenou stranou </a:t>
            </a:r>
            <a:r>
              <a:rPr lang="cs-CZ" sz="1800" dirty="0">
                <a:solidFill>
                  <a:schemeClr val="tx1"/>
                </a:solidFill>
              </a:rPr>
              <a:t>si </a:t>
            </a:r>
            <a:r>
              <a:rPr lang="cs-CZ" sz="1800" b="1" dirty="0">
                <a:solidFill>
                  <a:schemeClr val="tx1"/>
                </a:solidFill>
              </a:rPr>
              <a:t>není jistých 11,5 % </a:t>
            </a:r>
            <a:r>
              <a:rPr lang="cs-CZ" sz="1800" dirty="0">
                <a:solidFill>
                  <a:schemeClr val="tx1"/>
                </a:solidFill>
              </a:rPr>
              <a:t>respondentů.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cs-CZ" sz="1800" b="1" dirty="0">
                <a:solidFill>
                  <a:schemeClr val="tx1"/>
                </a:solidFill>
              </a:rPr>
              <a:t>5,5 %</a:t>
            </a:r>
            <a:r>
              <a:rPr lang="cs-CZ" sz="1800" dirty="0">
                <a:solidFill>
                  <a:schemeClr val="tx1"/>
                </a:solidFill>
              </a:rPr>
              <a:t> dotázaných </a:t>
            </a:r>
            <a:r>
              <a:rPr lang="cs-CZ" sz="1800" b="1" dirty="0">
                <a:solidFill>
                  <a:schemeClr val="tx1"/>
                </a:solidFill>
              </a:rPr>
              <a:t>ví, koho </a:t>
            </a:r>
            <a:r>
              <a:rPr lang="cs-CZ" sz="1800" dirty="0">
                <a:solidFill>
                  <a:schemeClr val="tx1"/>
                </a:solidFill>
              </a:rPr>
              <a:t>by v případných volbách volili, ale </a:t>
            </a:r>
            <a:r>
              <a:rPr lang="cs-CZ" sz="1800" b="1" dirty="0">
                <a:solidFill>
                  <a:schemeClr val="tx1"/>
                </a:solidFill>
              </a:rPr>
              <a:t>nejsou si jistí, zda by k volbám dorazili</a:t>
            </a:r>
            <a:r>
              <a:rPr lang="cs-CZ" sz="1800" dirty="0">
                <a:solidFill>
                  <a:schemeClr val="tx1"/>
                </a:solidFill>
              </a:rPr>
              <a:t>.</a:t>
            </a:r>
          </a:p>
          <a:p>
            <a:pPr lvl="0" algn="just">
              <a:spcAft>
                <a:spcPts val="600"/>
              </a:spcAft>
            </a:pPr>
            <a:r>
              <a:rPr lang="cs-CZ" sz="1800" b="1" dirty="0">
                <a:solidFill>
                  <a:schemeClr val="tx1"/>
                </a:solidFill>
              </a:rPr>
              <a:t>S ohledem na nezakotvenost téměř poloviny voličů není vhodné predikovat, která ze stran se ziskem okolo 5 % by se nyní dostala do Poslanecké sněmovny.</a:t>
            </a:r>
          </a:p>
        </p:txBody>
      </p:sp>
      <p:graphicFrame>
        <p:nvGraphicFramePr>
          <p:cNvPr id="2" name="Graf 1">
            <a:extLst>
              <a:ext uri="{FF2B5EF4-FFF2-40B4-BE49-F238E27FC236}">
                <a16:creationId xmlns:a16="http://schemas.microsoft.com/office/drawing/2014/main" id="{CF3B067C-980B-5626-2CDB-E7AED7BCDB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53676"/>
              </p:ext>
            </p:extLst>
          </p:nvPr>
        </p:nvGraphicFramePr>
        <p:xfrm>
          <a:off x="4699437" y="1334019"/>
          <a:ext cx="4084518" cy="4994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71518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9">
            <a:extLst>
              <a:ext uri="{FF2B5EF4-FFF2-40B4-BE49-F238E27FC236}">
                <a16:creationId xmlns:a16="http://schemas.microsoft.com/office/drawing/2014/main" id="{644FFA9F-F5B6-1F19-9F88-8593EC26D312}"/>
              </a:ext>
            </a:extLst>
          </p:cNvPr>
          <p:cNvSpPr txBox="1">
            <a:spLocks/>
          </p:cNvSpPr>
          <p:nvPr/>
        </p:nvSpPr>
        <p:spPr>
          <a:xfrm>
            <a:off x="262405" y="6349620"/>
            <a:ext cx="8564291" cy="216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V01. Pokud by se nyní konaly volby do Poslanecké sněmovny, šel/šla byste volit?; V03. Nakolik jste si jistý/á, že byste v případě své účasti volil(a) právě tuto stranu?</a:t>
            </a:r>
          </a:p>
          <a:p>
            <a:endParaRPr lang="cs-CZ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Zástupný symbol pro obsah 7">
            <a:extLst>
              <a:ext uri="{FF2B5EF4-FFF2-40B4-BE49-F238E27FC236}">
                <a16:creationId xmlns:a16="http://schemas.microsoft.com/office/drawing/2014/main" id="{896B5EEE-EC88-F072-7B63-B76DCF61478E}"/>
              </a:ext>
            </a:extLst>
          </p:cNvPr>
          <p:cNvSpPr txBox="1">
            <a:spLocks/>
          </p:cNvSpPr>
          <p:nvPr/>
        </p:nvSpPr>
        <p:spPr>
          <a:xfrm>
            <a:off x="262406" y="6597376"/>
            <a:ext cx="8564291" cy="216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 = 608, respondenti nevylučující účast, % respondentů</a:t>
            </a:r>
          </a:p>
        </p:txBody>
      </p:sp>
      <p:sp>
        <p:nvSpPr>
          <p:cNvPr id="7" name="Nadpis 3">
            <a:extLst>
              <a:ext uri="{FF2B5EF4-FFF2-40B4-BE49-F238E27FC236}">
                <a16:creationId xmlns:a16="http://schemas.microsoft.com/office/drawing/2014/main" id="{2791B249-CE5E-3A06-20DD-3228AE397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405" y="23802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cs-CZ" dirty="0">
                <a:solidFill>
                  <a:schemeClr val="tx1"/>
                </a:solidFill>
              </a:rPr>
              <a:t>pevnost rozhodnutí voličů podle stran</a:t>
            </a:r>
          </a:p>
        </p:txBody>
      </p:sp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4EB67215-06AF-E94D-DA61-7D1B6D4C38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6545417"/>
              </p:ext>
            </p:extLst>
          </p:nvPr>
        </p:nvGraphicFramePr>
        <p:xfrm>
          <a:off x="-3450211" y="2276872"/>
          <a:ext cx="12276907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32016C23-48B3-9F70-93E0-047444D344F7}"/>
              </a:ext>
            </a:extLst>
          </p:cNvPr>
          <p:cNvSpPr txBox="1">
            <a:spLocks/>
          </p:cNvSpPr>
          <p:nvPr/>
        </p:nvSpPr>
        <p:spPr>
          <a:xfrm>
            <a:off x="262405" y="1340768"/>
            <a:ext cx="8564291" cy="124956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cs-CZ" sz="1400" b="1" dirty="0"/>
              <a:t>Nejjistější voličskou základnu </a:t>
            </a:r>
            <a:r>
              <a:rPr lang="cs-CZ" sz="1400" dirty="0"/>
              <a:t>má hnutí </a:t>
            </a:r>
            <a:r>
              <a:rPr lang="cs-CZ" sz="1400" b="1" dirty="0"/>
              <a:t>ANO</a:t>
            </a:r>
            <a:r>
              <a:rPr lang="cs-CZ" sz="1400" dirty="0"/>
              <a:t>. </a:t>
            </a:r>
            <a:r>
              <a:rPr lang="cs-CZ" sz="1400" b="1" dirty="0"/>
              <a:t>Necelé tři čtvrtiny </a:t>
            </a:r>
            <a:r>
              <a:rPr lang="cs-CZ" sz="1400" dirty="0"/>
              <a:t>(74 %) voličů ANO si jsou </a:t>
            </a:r>
            <a:r>
              <a:rPr lang="cs-CZ" sz="1400" b="1" dirty="0"/>
              <a:t>jisti svou účastí u voleb a nezvažují jinou stranu</a:t>
            </a:r>
            <a:r>
              <a:rPr lang="cs-CZ" sz="1400" dirty="0"/>
              <a:t>. </a:t>
            </a:r>
            <a:r>
              <a:rPr lang="cs-CZ" sz="1400" b="1" dirty="0"/>
              <a:t>Rozhodnuté </a:t>
            </a:r>
            <a:r>
              <a:rPr lang="cs-CZ" sz="1400" dirty="0"/>
              <a:t>voliče má také </a:t>
            </a:r>
            <a:r>
              <a:rPr lang="cs-CZ" sz="1400" b="1" dirty="0"/>
              <a:t>ODS, Přísaha a SPD</a:t>
            </a:r>
            <a:r>
              <a:rPr lang="cs-CZ" sz="1400" dirty="0"/>
              <a:t>. </a:t>
            </a:r>
            <a:r>
              <a:rPr lang="cs-CZ" sz="1400" b="1" dirty="0"/>
              <a:t>Dvě třetiny voličů ODS i Přísahy se k volbám chystají </a:t>
            </a:r>
            <a:r>
              <a:rPr lang="cs-CZ" sz="1400" dirty="0"/>
              <a:t>a </a:t>
            </a:r>
            <a:r>
              <a:rPr lang="cs-CZ" sz="1400" b="1" dirty="0"/>
              <a:t>jinou stranu nezvažují</a:t>
            </a:r>
            <a:r>
              <a:rPr lang="cs-CZ" sz="1400" dirty="0"/>
              <a:t>. Ze sněmovních stran mají aktuálně </a:t>
            </a:r>
            <a:r>
              <a:rPr lang="cs-CZ" sz="1400" b="1" dirty="0"/>
              <a:t>nejméně zakotvené voliče Piráti</a:t>
            </a:r>
            <a:r>
              <a:rPr lang="cs-CZ" sz="1400" dirty="0"/>
              <a:t>. </a:t>
            </a:r>
            <a:r>
              <a:rPr lang="cs-CZ" sz="1400" b="1" dirty="0"/>
              <a:t>Více než polovina </a:t>
            </a:r>
            <a:r>
              <a:rPr lang="cs-CZ" sz="1400" dirty="0"/>
              <a:t>(53 %) z nich si není zcela jista, že by volili právě je. </a:t>
            </a:r>
          </a:p>
        </p:txBody>
      </p:sp>
    </p:spTree>
    <p:extLst>
      <p:ext uri="{BB962C8B-B14F-4D97-AF65-F5344CB8AC3E}">
        <p14:creationId xmlns:p14="http://schemas.microsoft.com/office/powerpoint/2010/main" val="1649811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64C65DF9-6BFA-41B4-8931-29CBF9CCA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408" y="180679"/>
            <a:ext cx="8989111" cy="1016073"/>
          </a:xfrm>
        </p:spPr>
        <p:txBody>
          <a:bodyPr>
            <a:normAutofit/>
          </a:bodyPr>
          <a:lstStyle/>
          <a:p>
            <a:pPr algn="l"/>
            <a:r>
              <a:rPr lang="cs-CZ" sz="3900" dirty="0">
                <a:solidFill>
                  <a:schemeClr val="tx1"/>
                </a:solidFill>
              </a:rPr>
              <a:t>volební jádra a potenciály: </a:t>
            </a:r>
            <a:r>
              <a:rPr lang="cs-CZ" sz="3900" dirty="0"/>
              <a:t>červenec</a:t>
            </a:r>
            <a:r>
              <a:rPr lang="cs-CZ" sz="3900" dirty="0">
                <a:solidFill>
                  <a:schemeClr val="tx1"/>
                </a:solidFill>
              </a:rPr>
              <a:t> 2024</a:t>
            </a:r>
          </a:p>
        </p:txBody>
      </p:sp>
      <p:graphicFrame>
        <p:nvGraphicFramePr>
          <p:cNvPr id="7" name="Graf 6"/>
          <p:cNvGraphicFramePr/>
          <p:nvPr>
            <p:extLst>
              <p:ext uri="{D42A27DB-BD31-4B8C-83A1-F6EECF244321}">
                <p14:modId xmlns:p14="http://schemas.microsoft.com/office/powerpoint/2010/main" val="3119224519"/>
              </p:ext>
            </p:extLst>
          </p:nvPr>
        </p:nvGraphicFramePr>
        <p:xfrm>
          <a:off x="106085" y="2996952"/>
          <a:ext cx="8574360" cy="3235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Obdélník 7">
            <a:extLst>
              <a:ext uri="{FF2B5EF4-FFF2-40B4-BE49-F238E27FC236}">
                <a16:creationId xmlns:a16="http://schemas.microsoft.com/office/drawing/2014/main" id="{FA289A1C-14BB-4C68-9722-8AE3E7993A04}"/>
              </a:ext>
            </a:extLst>
          </p:cNvPr>
          <p:cNvSpPr/>
          <p:nvPr/>
        </p:nvSpPr>
        <p:spPr>
          <a:xfrm>
            <a:off x="5651500" y="5877272"/>
            <a:ext cx="3028945" cy="842145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/>
          <a:p>
            <a:pPr algn="just">
              <a:buNone/>
            </a:pPr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Strany jsou v grafu seřazeny podle pořadí ve volebním modelu. Zobrazeny jsou strany, které mají dlouhodobě volební zisk v modelu min. 1,5 %. STATISTICKÁ ODCHYLKA činí +/- 1,5 p. b. u potenciálu malých stran až +/- 3 p. b. u potenciálu největších stran.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CCCFC997-6660-4C99-AF3A-215C3741C4CD}"/>
              </a:ext>
            </a:extLst>
          </p:cNvPr>
          <p:cNvSpPr/>
          <p:nvPr/>
        </p:nvSpPr>
        <p:spPr>
          <a:xfrm>
            <a:off x="262406" y="5877272"/>
            <a:ext cx="5293844" cy="996033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/>
          <a:p>
            <a:pPr algn="just"/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VOLEBNÍ JÁDRO </a:t>
            </a:r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 každé strany ukazuje, kolik % </a:t>
            </a:r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hlasů by aktuálně získala</a:t>
            </a:r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pokud by ji volili </a:t>
            </a:r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jen pevní voliči </a:t>
            </a:r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(jistí účastí i výběrem dané strany). </a:t>
            </a:r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VOLEBNÍ POTENCIÁL</a:t>
            </a:r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 každé strany ukazuje, kolik % </a:t>
            </a:r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hlasů by mohla aktuálně hypoteticky získat</a:t>
            </a:r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pokud by ji volili všichni, kteří její volbu </a:t>
            </a:r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vážně zvažují </a:t>
            </a:r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 nevylučují účast u voleb. Ukazatele VOLEBNÍHO JÁDRA a POTENCIÁLU je třeba chápat pro každou stranu odděleně. U každé totiž vytváří</a:t>
            </a:r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samostatný</a:t>
            </a:r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scénář nejhoršího a nejpříznivějšího </a:t>
            </a:r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možného finálního rozhodnutí voličů.</a:t>
            </a:r>
          </a:p>
        </p:txBody>
      </p:sp>
      <p:graphicFrame>
        <p:nvGraphicFramePr>
          <p:cNvPr id="10" name="Graf 9">
            <a:extLst>
              <a:ext uri="{FF2B5EF4-FFF2-40B4-BE49-F238E27FC236}">
                <a16:creationId xmlns:a16="http://schemas.microsoft.com/office/drawing/2014/main" id="{E92EA2D1-6ADD-4EA8-AD20-4FB1739815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7974234"/>
              </p:ext>
            </p:extLst>
          </p:nvPr>
        </p:nvGraphicFramePr>
        <p:xfrm>
          <a:off x="3347864" y="3395238"/>
          <a:ext cx="3240360" cy="656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Obdélník 10"/>
          <p:cNvSpPr/>
          <p:nvPr/>
        </p:nvSpPr>
        <p:spPr>
          <a:xfrm>
            <a:off x="3325603" y="1332772"/>
            <a:ext cx="289390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20000"/>
              </a:spcBef>
              <a:spcAft>
                <a:spcPct val="0"/>
              </a:spcAft>
            </a:pPr>
            <a:r>
              <a:rPr lang="cs-CZ" sz="1400" b="1" dirty="0"/>
              <a:t>Volební jádro ODS </a:t>
            </a:r>
            <a:r>
              <a:rPr lang="cs-CZ" sz="1400" dirty="0"/>
              <a:t>je v červenci na úrovni </a:t>
            </a:r>
            <a:r>
              <a:rPr lang="cs-CZ" sz="1400" b="1" dirty="0"/>
              <a:t>9 %</a:t>
            </a:r>
            <a:r>
              <a:rPr lang="cs-CZ" sz="1400" dirty="0"/>
              <a:t>, </a:t>
            </a:r>
            <a:r>
              <a:rPr lang="cs-CZ" sz="1400" b="1" dirty="0"/>
              <a:t>potenciál na 23 %, tedy druhý nejvyšší. STAN i přes relativně malé jádro (2,5 %) voličů dosahuje třetího nejvyššího potenciálu </a:t>
            </a:r>
            <a:r>
              <a:rPr lang="cs-CZ" sz="1400" dirty="0"/>
              <a:t>(21,5 %). Vysoký volební potenciál si drží </a:t>
            </a:r>
            <a:r>
              <a:rPr lang="cs-CZ" sz="1400" b="1" dirty="0"/>
              <a:t>TOP 09 </a:t>
            </a:r>
            <a:r>
              <a:rPr lang="cs-CZ" sz="1400" dirty="0"/>
              <a:t>(13,5 %).</a:t>
            </a:r>
            <a:endParaRPr lang="cs-CZ" sz="1400" b="1" dirty="0"/>
          </a:p>
        </p:txBody>
      </p:sp>
      <p:sp>
        <p:nvSpPr>
          <p:cNvPr id="13" name="Obdélník 12"/>
          <p:cNvSpPr/>
          <p:nvPr/>
        </p:nvSpPr>
        <p:spPr>
          <a:xfrm>
            <a:off x="262406" y="1323345"/>
            <a:ext cx="302485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Aft>
                <a:spcPct val="0"/>
              </a:spcAft>
            </a:pPr>
            <a:r>
              <a:rPr lang="cs-CZ" sz="1400" dirty="0"/>
              <a:t>Pokud by </a:t>
            </a:r>
            <a:r>
              <a:rPr lang="cs-CZ" sz="1400" b="1" dirty="0"/>
              <a:t>hnutí ANO </a:t>
            </a:r>
            <a:r>
              <a:rPr lang="cs-CZ" sz="1400" dirty="0"/>
              <a:t>získalo hlasy od všech voličů, kteří ho </a:t>
            </a:r>
            <a:r>
              <a:rPr lang="cs-CZ" sz="1400" b="1" dirty="0"/>
              <a:t>plánují volit a nevylučují účast ve volbách, získalo by 39 % hlasů</a:t>
            </a:r>
            <a:r>
              <a:rPr lang="cs-CZ" sz="1400" dirty="0"/>
              <a:t>.</a:t>
            </a:r>
            <a:r>
              <a:rPr lang="en-US" sz="1400" dirty="0"/>
              <a:t> </a:t>
            </a:r>
            <a:r>
              <a:rPr lang="cs-CZ" sz="1400" b="1" dirty="0"/>
              <a:t>Jádro voličů </a:t>
            </a:r>
            <a:r>
              <a:rPr lang="cs-CZ" sz="1400" dirty="0"/>
              <a:t>ANO je </a:t>
            </a:r>
            <a:r>
              <a:rPr lang="cs-CZ" sz="1400" b="1" dirty="0"/>
              <a:t>na úrovni 24,5 %. </a:t>
            </a:r>
            <a:endParaRPr lang="cs-CZ" sz="1400" dirty="0"/>
          </a:p>
        </p:txBody>
      </p:sp>
      <p:cxnSp>
        <p:nvCxnSpPr>
          <p:cNvPr id="4" name="Přímá spojnice 3"/>
          <p:cNvCxnSpPr>
            <a:cxnSpLocks/>
          </p:cNvCxnSpPr>
          <p:nvPr/>
        </p:nvCxnSpPr>
        <p:spPr>
          <a:xfrm flipH="1">
            <a:off x="3287029" y="1349545"/>
            <a:ext cx="13290" cy="1791423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>
            <a:extLst>
              <a:ext uri="{FF2B5EF4-FFF2-40B4-BE49-F238E27FC236}">
                <a16:creationId xmlns:a16="http://schemas.microsoft.com/office/drawing/2014/main" id="{E3CD1F91-C728-4315-913A-4F0D8CC92DD0}"/>
              </a:ext>
            </a:extLst>
          </p:cNvPr>
          <p:cNvCxnSpPr>
            <a:cxnSpLocks/>
          </p:cNvCxnSpPr>
          <p:nvPr/>
        </p:nvCxnSpPr>
        <p:spPr>
          <a:xfrm>
            <a:off x="6240530" y="1349545"/>
            <a:ext cx="4261" cy="2399168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délník 11"/>
          <p:cNvSpPr/>
          <p:nvPr/>
        </p:nvSpPr>
        <p:spPr>
          <a:xfrm>
            <a:off x="6279104" y="1323345"/>
            <a:ext cx="260248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</a:pPr>
            <a:r>
              <a:rPr lang="cs-CZ" sz="1400" dirty="0"/>
              <a:t>Strana </a:t>
            </a:r>
            <a:r>
              <a:rPr lang="cs-CZ" sz="1400" b="1" dirty="0"/>
              <a:t>SPD</a:t>
            </a:r>
            <a:r>
              <a:rPr lang="cs-CZ" sz="1400" dirty="0"/>
              <a:t> má společně s </a:t>
            </a:r>
            <a:r>
              <a:rPr lang="cs-CZ" sz="1400" b="1" dirty="0"/>
              <a:t>Přísahou volební potenciál na úrovni 12 %. Z hlediska jádra i potenciálu oslabili Lidovci, ale v obou těchto aspektech stále zaostávají za KSČM </a:t>
            </a:r>
            <a:r>
              <a:rPr lang="cs-CZ" sz="1400" dirty="0"/>
              <a:t>a v současném šetření i za </a:t>
            </a:r>
            <a:r>
              <a:rPr lang="cs-CZ" sz="1400" b="1" dirty="0"/>
              <a:t>SOCDEM.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F1355CA-6904-330D-2052-D76517482493}"/>
              </a:ext>
            </a:extLst>
          </p:cNvPr>
          <p:cNvSpPr txBox="1"/>
          <p:nvPr/>
        </p:nvSpPr>
        <p:spPr>
          <a:xfrm>
            <a:off x="294051" y="3070996"/>
            <a:ext cx="709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/>
              <a:t>39 %</a:t>
            </a:r>
          </a:p>
        </p:txBody>
      </p:sp>
    </p:spTree>
    <p:extLst>
      <p:ext uri="{BB962C8B-B14F-4D97-AF65-F5344CB8AC3E}">
        <p14:creationId xmlns:p14="http://schemas.microsoft.com/office/powerpoint/2010/main" val="4059577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>
            <a:extLst>
              <a:ext uri="{FF2B5EF4-FFF2-40B4-BE49-F238E27FC236}">
                <a16:creationId xmlns:a16="http://schemas.microsoft.com/office/drawing/2014/main" id="{14022510-4E1B-4011-8BCE-FA165D931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88" y="207936"/>
            <a:ext cx="8640686" cy="908500"/>
          </a:xfrm>
        </p:spPr>
        <p:txBody>
          <a:bodyPr/>
          <a:lstStyle/>
          <a:p>
            <a:pPr algn="l"/>
            <a:r>
              <a:rPr lang="cs-CZ" dirty="0">
                <a:solidFill>
                  <a:schemeClr val="tx1"/>
                </a:solidFill>
              </a:rPr>
              <a:t>metodika volebního modelu </a:t>
            </a:r>
          </a:p>
        </p:txBody>
      </p:sp>
      <p:sp>
        <p:nvSpPr>
          <p:cNvPr id="19" name="Zástupný symbol pro text 18">
            <a:extLst>
              <a:ext uri="{FF2B5EF4-FFF2-40B4-BE49-F238E27FC236}">
                <a16:creationId xmlns:a16="http://schemas.microsoft.com/office/drawing/2014/main" id="{FBAF8A85-9FCD-442E-8187-ED2FA7A345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1670" y="1268761"/>
            <a:ext cx="8561804" cy="4968552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Společnost MEDIAN kontinuálně vydává nezávislý </a:t>
            </a:r>
            <a:r>
              <a:rPr lang="cs-C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volební model pro volby do Poslanecké sněmovny parlamentu ČR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Jeho základní metodické aspekty jsou:</a:t>
            </a:r>
          </a:p>
          <a:p>
            <a:pPr marL="171450" lvl="0" indent="-171450" algn="just">
              <a:lnSpc>
                <a:spcPct val="100000"/>
              </a:lnSpc>
              <a:spcBef>
                <a:spcPts val="600"/>
              </a:spcBef>
              <a:buClr>
                <a:prstClr val="white">
                  <a:lumMod val="50000"/>
                </a:prstClr>
              </a:buClr>
              <a:buSzPct val="100000"/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Vzorek je </a:t>
            </a:r>
            <a:r>
              <a:rPr lang="cs-C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reprezentativní nejen z hlediska základních sociodemografických proměnných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cs-C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ale i podle dalších ukazatelů výrazně ovlivňujících volební preference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Zajištěna je i </a:t>
            </a:r>
            <a:r>
              <a:rPr lang="cs-CZ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reprezentativita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z hlediska minulého volebního chování respondenta (volby do PSP 2021). </a:t>
            </a:r>
          </a:p>
          <a:p>
            <a:pPr marL="171450" lvl="0" indent="-171450" algn="just">
              <a:lnSpc>
                <a:spcPct val="100000"/>
              </a:lnSpc>
              <a:spcBef>
                <a:spcPts val="600"/>
              </a:spcBef>
              <a:buClr>
                <a:prstClr val="white">
                  <a:lumMod val="50000"/>
                </a:prstClr>
              </a:buClr>
              <a:buSzPct val="100000"/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Volební model nezanedbává respondenty, kteří váhají mezi několika stranami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jako „nerozhodnuté“, ani je nenutí do výběru jedné strany, který může být nestabilní a specifický.</a:t>
            </a:r>
            <a:r>
              <a:rPr lang="cs-C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marL="171450" lvl="0" indent="-171450" algn="just">
              <a:lnSpc>
                <a:spcPct val="100000"/>
              </a:lnSpc>
              <a:spcBef>
                <a:spcPts val="600"/>
              </a:spcBef>
              <a:buClr>
                <a:prstClr val="white">
                  <a:lumMod val="50000"/>
                </a:prstClr>
              </a:buClr>
              <a:buSzPct val="100000"/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Konstrukce volebního modelu zohledňuje míru přesvědčení o volební účasti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Model tedy v odhadu pravděpodobnosti účasti respondenta kombinuje účast v minulých volbách a aktuální deklaraci.</a:t>
            </a:r>
          </a:p>
          <a:p>
            <a:pPr marL="171450" lvl="0" indent="-171450" algn="just">
              <a:lnSpc>
                <a:spcPct val="100000"/>
              </a:lnSpc>
              <a:spcBef>
                <a:spcPts val="600"/>
              </a:spcBef>
              <a:buClr>
                <a:prstClr val="white">
                  <a:lumMod val="50000"/>
                </a:prstClr>
              </a:buClr>
              <a:buSzPct val="100000"/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Výzkum prochází striktními kontrolami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při nichž jsou mimo jiné </a:t>
            </a:r>
            <a:r>
              <a:rPr lang="cs-C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poslouchány záznamy CAPI rozhovorů všech zúčastněných tazatelů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takže je vyloučeno falšování rozhovorů.</a:t>
            </a:r>
          </a:p>
          <a:p>
            <a:pPr marL="171450" lvl="0" indent="-171450" algn="just">
              <a:lnSpc>
                <a:spcPct val="100000"/>
              </a:lnSpc>
              <a:spcBef>
                <a:spcPts val="600"/>
              </a:spcBef>
              <a:buClr>
                <a:prstClr val="white">
                  <a:lumMod val="50000"/>
                </a:prstClr>
              </a:buClr>
              <a:buSzPct val="100000"/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Výzkum redukuje riziko vychýlení face-to-face sběrů dat k usedlejším a </a:t>
            </a:r>
            <a:r>
              <a:rPr lang="cs-CZ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zastižitelnějším</a:t>
            </a:r>
            <a:r>
              <a:rPr lang="cs-C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respondentům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a to pomocí několika opatření: a) část respondentů </a:t>
            </a:r>
            <a:r>
              <a:rPr lang="cs-CZ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nezastižitelných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osobním sběrem je dotázána online, b) vážením v datech zajišťujeme </a:t>
            </a:r>
            <a:r>
              <a:rPr lang="cs-CZ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reprezentativitu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v aspektech, v nichž se podle naší analýzy mohou odchylovat osobní sběry dat od populace.</a:t>
            </a:r>
          </a:p>
          <a:p>
            <a:pPr marL="171450" lvl="0" indent="-171450" algn="just">
              <a:lnSpc>
                <a:spcPct val="100000"/>
              </a:lnSpc>
              <a:spcBef>
                <a:spcPts val="600"/>
              </a:spcBef>
              <a:buClr>
                <a:prstClr val="white">
                  <a:lumMod val="50000"/>
                </a:prstClr>
              </a:buClr>
              <a:buSzPct val="100000"/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Osobní rozhovory 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probíhají za </a:t>
            </a:r>
            <a:r>
              <a:rPr lang="cs-C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dodržení maximálních hygienických opatření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cs-C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aby nedošlo k ohrožení respondenta ani tazatele. </a:t>
            </a:r>
          </a:p>
          <a:p>
            <a:pPr marL="171450" lvl="0" indent="-171450">
              <a:lnSpc>
                <a:spcPct val="100000"/>
              </a:lnSpc>
              <a:spcBef>
                <a:spcPts val="600"/>
              </a:spcBef>
              <a:buClr>
                <a:prstClr val="white">
                  <a:lumMod val="50000"/>
                </a:prstClr>
              </a:buClr>
              <a:buSzPct val="100000"/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71450" lvl="0" indent="-171450">
              <a:lnSpc>
                <a:spcPct val="100000"/>
              </a:lnSpc>
              <a:spcBef>
                <a:spcPts val="600"/>
              </a:spcBef>
              <a:buClr>
                <a:prstClr val="white">
                  <a:lumMod val="50000"/>
                </a:prstClr>
              </a:buClr>
              <a:buSzPct val="100000"/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71450" lvl="0" indent="-171450">
              <a:lnSpc>
                <a:spcPct val="100000"/>
              </a:lnSpc>
              <a:spcBef>
                <a:spcPts val="600"/>
              </a:spcBef>
              <a:buClr>
                <a:prstClr val="white">
                  <a:lumMod val="50000"/>
                </a:prstClr>
              </a:buClr>
              <a:buSzPct val="100000"/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71450" lvl="0" indent="-1714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>
                  <a:lumMod val="50000"/>
                </a:prstClr>
              </a:buClr>
              <a:buSzPct val="100000"/>
              <a:buFont typeface="Arial" panose="020B0604020202020204" pitchFamily="34" charset="0"/>
              <a:buChar char="•"/>
            </a:pPr>
            <a:endParaRPr lang="cs-CZ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380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EFC92F73-94FE-4F1E-9584-CC3809D7679C}"/>
              </a:ext>
            </a:extLst>
          </p:cNvPr>
          <p:cNvSpPr/>
          <p:nvPr/>
        </p:nvSpPr>
        <p:spPr>
          <a:xfrm>
            <a:off x="6966770" y="3356992"/>
            <a:ext cx="1853701" cy="1569660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r>
              <a:rPr lang="cs-CZ" sz="1200" dirty="0"/>
              <a:t>225 301 123</a:t>
            </a:r>
            <a:endParaRPr lang="cs-CZ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volebnimodel@median.cz</a:t>
            </a:r>
            <a:b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b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řešitelský tým:  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P. Čech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T. Černá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V. Dufek</a:t>
            </a:r>
            <a:b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cs-CZ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755" y="-457201"/>
            <a:ext cx="2141733" cy="237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21050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Vlastní 4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7F7F7F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Vlastní 4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7F7F7F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18879</TotalTime>
  <Words>2132</Words>
  <Application>Microsoft Office PowerPoint</Application>
  <PresentationFormat>Předvádění na obrazovce (4:3)</PresentationFormat>
  <Paragraphs>168</Paragraphs>
  <Slides>16</Slides>
  <Notes>10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0" baseType="lpstr">
      <vt:lpstr>Arial</vt:lpstr>
      <vt:lpstr>Calibri</vt:lpstr>
      <vt:lpstr>Slack-Lato</vt:lpstr>
      <vt:lpstr>Motiv systému Office</vt:lpstr>
      <vt:lpstr>  sněmovní volební model  červenec 2024</vt:lpstr>
      <vt:lpstr>metodika výzkumu</vt:lpstr>
      <vt:lpstr>Shrnutí výsledků sněmovního volebního modelu</vt:lpstr>
      <vt:lpstr>volební účast</vt:lpstr>
      <vt:lpstr>volební účast: červenec 2024</vt:lpstr>
      <vt:lpstr>volební model</vt:lpstr>
      <vt:lpstr>sněmovní volební model: červenec 2024</vt:lpstr>
      <vt:lpstr>vývoj volebního modelu: květen 2022 až červenec 2024</vt:lpstr>
      <vt:lpstr>rozložení poslaneckých mandátů: červenec 2024</vt:lpstr>
      <vt:lpstr>přelivy voličů od voleb 2021: červenec 2024</vt:lpstr>
      <vt:lpstr>pevnost rozhodnutí,  volební jádra a potenciály stran</vt:lpstr>
      <vt:lpstr>pevnost rozhodnutí voličů:  účast a volená strana</vt:lpstr>
      <vt:lpstr>pevnost rozhodnutí voličů podle stran</vt:lpstr>
      <vt:lpstr>volební jádra a potenciály: červenec 2024</vt:lpstr>
      <vt:lpstr>metodika volebního modelu 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sněmovní volební model červenec 2024</dc:title>
  <dc:creator>Terézia Černá;Vojtěch Dufek</dc:creator>
  <cp:lastModifiedBy>Vojtěch Dufek</cp:lastModifiedBy>
  <cp:revision>825</cp:revision>
  <dcterms:created xsi:type="dcterms:W3CDTF">2021-03-04T08:18:05Z</dcterms:created>
  <dcterms:modified xsi:type="dcterms:W3CDTF">2024-08-23T13:22:56Z</dcterms:modified>
</cp:coreProperties>
</file>